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9" r:id="rId4"/>
    <p:sldId id="261" r:id="rId5"/>
    <p:sldId id="262" r:id="rId6"/>
    <p:sldId id="263" r:id="rId7"/>
    <p:sldId id="264" r:id="rId8"/>
    <p:sldId id="267" r:id="rId9"/>
    <p:sldId id="266" r:id="rId10"/>
    <p:sldId id="268" r:id="rId11"/>
    <p:sldId id="269" r:id="rId12"/>
    <p:sldId id="270" r:id="rId13"/>
    <p:sldId id="271" r:id="rId14"/>
    <p:sldId id="273" r:id="rId15"/>
    <p:sldId id="274" r:id="rId16"/>
    <p:sldId id="276" r:id="rId17"/>
    <p:sldId id="275" r:id="rId18"/>
    <p:sldId id="277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6CF6-874D-4E1B-BB78-7B12E1B59A6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CABD53B-AA88-4267-B42F-A20FD931C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0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6CF6-874D-4E1B-BB78-7B12E1B59A6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ABD53B-AA88-4267-B42F-A20FD931C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92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6CF6-874D-4E1B-BB78-7B12E1B59A6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ABD53B-AA88-4267-B42F-A20FD931C4A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4625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6CF6-874D-4E1B-BB78-7B12E1B59A6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ABD53B-AA88-4267-B42F-A20FD931C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43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6CF6-874D-4E1B-BB78-7B12E1B59A6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ABD53B-AA88-4267-B42F-A20FD931C4A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402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6CF6-874D-4E1B-BB78-7B12E1B59A6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ABD53B-AA88-4267-B42F-A20FD931C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00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6CF6-874D-4E1B-BB78-7B12E1B59A6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D53B-AA88-4267-B42F-A20FD931C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49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6CF6-874D-4E1B-BB78-7B12E1B59A6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D53B-AA88-4267-B42F-A20FD931C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6CF6-874D-4E1B-BB78-7B12E1B59A6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D53B-AA88-4267-B42F-A20FD931C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7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6CF6-874D-4E1B-BB78-7B12E1B59A6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ABD53B-AA88-4267-B42F-A20FD931C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9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6CF6-874D-4E1B-BB78-7B12E1B59A6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ABD53B-AA88-4267-B42F-A20FD931C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0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6CF6-874D-4E1B-BB78-7B12E1B59A6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ABD53B-AA88-4267-B42F-A20FD931C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0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6CF6-874D-4E1B-BB78-7B12E1B59A6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D53B-AA88-4267-B42F-A20FD931C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4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6CF6-874D-4E1B-BB78-7B12E1B59A6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D53B-AA88-4267-B42F-A20FD931C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4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6CF6-874D-4E1B-BB78-7B12E1B59A6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D53B-AA88-4267-B42F-A20FD931C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 smtClean="0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6CF6-874D-4E1B-BB78-7B12E1B59A6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ABD53B-AA88-4267-B42F-A20FD931C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3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36CF6-874D-4E1B-BB78-7B12E1B59A6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ABD53B-AA88-4267-B42F-A20FD931C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89213" y="406401"/>
            <a:ext cx="8915399" cy="30734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17700" y="711200"/>
            <a:ext cx="9586912" cy="5588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800" dirty="0" smtClean="0"/>
              <a:t> </a:t>
            </a:r>
            <a:r>
              <a:rPr lang="sr-Cyrl-RS" sz="9600" dirty="0" smtClean="0">
                <a:solidFill>
                  <a:srgbClr val="002060"/>
                </a:solidFill>
              </a:rPr>
              <a:t>ТЕМА </a:t>
            </a:r>
            <a:r>
              <a:rPr lang="en-US" sz="9600" dirty="0" smtClean="0">
                <a:solidFill>
                  <a:srgbClr val="002060"/>
                </a:solidFill>
              </a:rPr>
              <a:t>12. </a:t>
            </a:r>
            <a:endParaRPr lang="sr-Cyrl-RS" sz="9600" dirty="0" smtClean="0">
              <a:solidFill>
                <a:srgbClr val="002060"/>
              </a:solidFill>
            </a:endParaRPr>
          </a:p>
          <a:p>
            <a:pPr algn="ctr"/>
            <a:endParaRPr lang="sr-Cyrl-RS" sz="9600" dirty="0">
              <a:solidFill>
                <a:srgbClr val="002060"/>
              </a:solidFill>
            </a:endParaRPr>
          </a:p>
          <a:p>
            <a:pPr algn="ctr"/>
            <a:r>
              <a:rPr lang="sr-Cyrl-RS" sz="9600" dirty="0" smtClean="0">
                <a:solidFill>
                  <a:srgbClr val="002060"/>
                </a:solidFill>
              </a:rPr>
              <a:t>ДРУШТВЕНЕ МРЕЖЕ</a:t>
            </a:r>
          </a:p>
          <a:p>
            <a:r>
              <a:rPr lang="en-US" sz="3600" dirty="0" smtClean="0"/>
              <a:t>                                                                </a:t>
            </a:r>
            <a:endParaRPr lang="sr-Cyrl-RS" sz="3600" dirty="0" smtClean="0"/>
          </a:p>
        </p:txBody>
      </p:sp>
    </p:spTree>
    <p:extLst>
      <p:ext uri="{BB962C8B-B14F-4D97-AF65-F5344CB8AC3E}">
        <p14:creationId xmlns:p14="http://schemas.microsoft.com/office/powerpoint/2010/main" val="14103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TWITTER </a:t>
            </a:r>
            <a:endParaRPr lang="en-US" sz="3600" dirty="0"/>
          </a:p>
        </p:txBody>
      </p:sp>
      <p:pic>
        <p:nvPicPr>
          <p:cNvPr id="5" name="Čuvar mesta za sadržaj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1" y="446088"/>
            <a:ext cx="4813300" cy="5414961"/>
          </a:xfrm>
        </p:spPr>
      </p:pic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TWITTER</a:t>
            </a:r>
            <a:r>
              <a:rPr lang="sr-Cyrl-RS" sz="2400" dirty="0" smtClean="0"/>
              <a:t> </a:t>
            </a:r>
            <a:r>
              <a:rPr lang="sr-Cyrl-RS" sz="2000" dirty="0" smtClean="0"/>
              <a:t>је </a:t>
            </a:r>
            <a:r>
              <a:rPr lang="sr-Cyrl-RS" sz="2000" dirty="0" err="1" smtClean="0"/>
              <a:t>онлајн</a:t>
            </a:r>
            <a:r>
              <a:rPr lang="sr-Cyrl-RS" sz="2000" dirty="0" smtClean="0"/>
              <a:t> (</a:t>
            </a:r>
            <a:r>
              <a:rPr lang="en-US" sz="2000" dirty="0" smtClean="0"/>
              <a:t>online)</a:t>
            </a:r>
            <a:r>
              <a:rPr lang="sr-Cyrl-RS" sz="2000" dirty="0" smtClean="0"/>
              <a:t> друштвена мрежа која омогућава својим корисницима</a:t>
            </a:r>
            <a:r>
              <a:rPr lang="en-US" sz="2000" dirty="0" smtClean="0"/>
              <a:t> </a:t>
            </a:r>
            <a:r>
              <a:rPr lang="sr-Cyrl-RS" sz="2000" dirty="0" smtClean="0"/>
              <a:t>да шаљу своје и читају туђе </a:t>
            </a:r>
            <a:r>
              <a:rPr lang="sr-Cyrl-RS" sz="2000" dirty="0"/>
              <a:t>з</a:t>
            </a:r>
            <a:r>
              <a:rPr lang="sr-Cyrl-RS" sz="2000" dirty="0" smtClean="0"/>
              <a:t>аписе (постове који могу бити дужи од једне или две реченице). Број корисника је из 2017 године порастао на 328 милиона </a:t>
            </a:r>
            <a:r>
              <a:rPr lang="sr-Cyrl-RS" sz="2000" dirty="0"/>
              <a:t>р</a:t>
            </a:r>
            <a:r>
              <a:rPr lang="sr-Cyrl-RS" sz="2000" dirty="0" smtClean="0"/>
              <a:t>егистрованих активних корисника.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386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WHATSAPP</a:t>
            </a:r>
            <a:r>
              <a:rPr lang="sr-Cyrl-RS" sz="3600" dirty="0" smtClean="0"/>
              <a:t> </a:t>
            </a:r>
            <a:r>
              <a:rPr lang="en-US" sz="3600" dirty="0" smtClean="0"/>
              <a:t>MESSENGER</a:t>
            </a:r>
            <a:endParaRPr lang="en-US" sz="3600" dirty="0"/>
          </a:p>
        </p:txBody>
      </p:sp>
      <p:pic>
        <p:nvPicPr>
          <p:cNvPr id="5" name="Čuvar mesta za sadržaj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0" y="446088"/>
            <a:ext cx="4394200" cy="5414961"/>
          </a:xfrm>
        </p:spPr>
      </p:pic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WHATSAPP</a:t>
            </a:r>
            <a:r>
              <a:rPr lang="en-US" sz="2400" dirty="0" smtClean="0"/>
              <a:t> </a:t>
            </a:r>
            <a:r>
              <a:rPr lang="sr-Cyrl-RS" sz="2000" dirty="0" smtClean="0"/>
              <a:t>је бесплатна </a:t>
            </a:r>
            <a:r>
              <a:rPr lang="sr-Cyrl-RS" sz="2000" dirty="0" err="1" smtClean="0"/>
              <a:t>онлајн</a:t>
            </a:r>
            <a:r>
              <a:rPr lang="sr-Cyrl-RS" sz="2000" dirty="0" smtClean="0"/>
              <a:t> (</a:t>
            </a:r>
            <a:r>
              <a:rPr lang="en-US" sz="2000" dirty="0" smtClean="0"/>
              <a:t>online) </a:t>
            </a:r>
            <a:r>
              <a:rPr lang="sr-Cyrl-RS" sz="2000" dirty="0" smtClean="0"/>
              <a:t>апликација која служи за дописивање и доступна је за све паметне уређаје. Једна занимљивост о овој апликацији је да је она у јануару 2015. године била најпопуларнија апликација за размену порука са више од 700 милиона активних корисника, а у априлу 800 милиона.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577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VIBER</a:t>
            </a:r>
            <a:endParaRPr lang="en-US" sz="3600" dirty="0"/>
          </a:p>
        </p:txBody>
      </p:sp>
      <p:pic>
        <p:nvPicPr>
          <p:cNvPr id="5" name="Čuvar mesta za sadržaj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900" y="446088"/>
            <a:ext cx="4686300" cy="5414960"/>
          </a:xfrm>
        </p:spPr>
      </p:pic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VIBER</a:t>
            </a:r>
            <a:r>
              <a:rPr lang="en-US" sz="2400" dirty="0" smtClean="0"/>
              <a:t> </a:t>
            </a:r>
            <a:r>
              <a:rPr lang="sr-Cyrl-RS" sz="2000" dirty="0" smtClean="0"/>
              <a:t>је бесплатна комуникациона платформа која вас путем интернета повезује са свима на свету. Ова апликација је веома слична </a:t>
            </a:r>
            <a:r>
              <a:rPr lang="en-US" sz="2000" dirty="0" err="1" smtClean="0"/>
              <a:t>Whatsapp</a:t>
            </a:r>
            <a:r>
              <a:rPr lang="en-US" sz="2000" dirty="0" smtClean="0"/>
              <a:t>-u </a:t>
            </a:r>
            <a:r>
              <a:rPr lang="sr-Cyrl-RS" sz="2000" dirty="0" smtClean="0"/>
              <a:t>само што преко ње можеш и да комуницираш и преко видео или обичног позива. Преко 3,3 милиона корисника у Србији користи </a:t>
            </a:r>
            <a:r>
              <a:rPr lang="en-US" sz="2000" dirty="0" err="1" smtClean="0"/>
              <a:t>Viber</a:t>
            </a:r>
            <a:r>
              <a:rPr lang="en-US" sz="20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464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2" y="624110"/>
            <a:ext cx="8915400" cy="1280890"/>
          </a:xfrm>
        </p:spPr>
        <p:txBody>
          <a:bodyPr/>
          <a:lstStyle/>
          <a:p>
            <a:pPr algn="ctr"/>
            <a:r>
              <a:rPr lang="sr-Cyrl-RS" dirty="0" smtClean="0"/>
              <a:t>             Позитивне и негативне стране друштвених мрежа</a:t>
            </a:r>
            <a:endParaRPr lang="en-U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2589211" y="1972703"/>
            <a:ext cx="4342894" cy="576262"/>
          </a:xfrm>
        </p:spPr>
        <p:txBody>
          <a:bodyPr/>
          <a:lstStyle/>
          <a:p>
            <a:r>
              <a:rPr lang="en-US" dirty="0" smtClean="0"/>
              <a:t>-</a:t>
            </a:r>
            <a:r>
              <a:rPr lang="sr-Cyrl-RS" dirty="0" smtClean="0">
                <a:solidFill>
                  <a:srgbClr val="0070C0"/>
                </a:solidFill>
              </a:rPr>
              <a:t>ПОЗИТИВНЕ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-</a:t>
            </a:r>
            <a:r>
              <a:rPr lang="sr-Cyrl-RS" dirty="0" smtClean="0"/>
              <a:t>комуникација са пријатељима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Cyrl-RS" dirty="0" smtClean="0"/>
              <a:t>забавни садржај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Cyrl-RS" dirty="0" smtClean="0"/>
              <a:t>едукација на интернету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Cyrl-RS" dirty="0" smtClean="0"/>
              <a:t>једноставан и брз пренос информација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-</a:t>
            </a:r>
            <a:r>
              <a:rPr lang="sr-Cyrl-RS" sz="1900" dirty="0" smtClean="0"/>
              <a:t>организација форума и дискусија за људе сличних схватања и истих интересовања</a:t>
            </a:r>
          </a:p>
          <a:p>
            <a:pPr marL="0" indent="0">
              <a:buNone/>
            </a:pPr>
            <a:r>
              <a:rPr lang="sr-Cyrl-RS" sz="1900" dirty="0" smtClean="0"/>
              <a:t>-размена искустава и мишљења</a:t>
            </a:r>
            <a:endParaRPr lang="en-US" sz="1900" dirty="0" smtClean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7166957" y="1969475"/>
            <a:ext cx="4338673" cy="57626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sr-Cyrl-RS" dirty="0" smtClean="0">
                <a:solidFill>
                  <a:srgbClr val="C00000"/>
                </a:solidFill>
              </a:rPr>
              <a:t>НЕГАТИВНЕ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7788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dirty="0" smtClean="0"/>
              <a:t>-тешко је разликовати истину од лажи</a:t>
            </a:r>
          </a:p>
          <a:p>
            <a:pPr marL="0" indent="0">
              <a:buNone/>
            </a:pPr>
            <a:r>
              <a:rPr lang="sr-Cyrl-RS" dirty="0" smtClean="0"/>
              <a:t>-постављање нежељеног садржаја на мрежи, </a:t>
            </a:r>
            <a:r>
              <a:rPr lang="sr-Cyrl-RS" dirty="0" err="1" smtClean="0"/>
              <a:t>педофилија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/>
              <a:t>-</a:t>
            </a:r>
            <a:r>
              <a:rPr lang="sr-Cyrl-RS" dirty="0" smtClean="0"/>
              <a:t>доступни </a:t>
            </a:r>
            <a:r>
              <a:rPr lang="sr-Cyrl-RS" dirty="0"/>
              <a:t>су разни </a:t>
            </a:r>
            <a:r>
              <a:rPr lang="sr-Cyrl-RS" dirty="0" smtClean="0"/>
              <a:t>вируси, злонамерни програми</a:t>
            </a:r>
          </a:p>
          <a:p>
            <a:pPr marL="0" indent="0">
              <a:buNone/>
            </a:pPr>
            <a:r>
              <a:rPr lang="sr-Cyrl-RS" dirty="0" smtClean="0"/>
              <a:t>-изложеност узнемиравајућим порукама</a:t>
            </a:r>
          </a:p>
          <a:p>
            <a:pPr marL="0" indent="0">
              <a:buNone/>
            </a:pPr>
            <a:r>
              <a:rPr lang="sr-Cyrl-RS" dirty="0" smtClean="0"/>
              <a:t>-изолованост корисника од стварног света</a:t>
            </a:r>
          </a:p>
          <a:p>
            <a:pPr marL="0" indent="0">
              <a:buNone/>
            </a:pPr>
            <a:r>
              <a:rPr lang="sr-Cyrl-RS" dirty="0" smtClean="0"/>
              <a:t>-угроженост здравља због честог и дугог коришћења мобилних телефона и рачунара</a:t>
            </a:r>
          </a:p>
          <a:p>
            <a:pPr marL="0" indent="0">
              <a:buNone/>
            </a:pPr>
            <a:r>
              <a:rPr lang="sr-Cyrl-RS" dirty="0" smtClean="0"/>
              <a:t>-дигитално насиље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7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rgbClr val="C00000"/>
                </a:solidFill>
              </a:rPr>
              <a:t>Дигитално насиље на друштвеним мрежама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Дигитално насиље </a:t>
            </a:r>
            <a:r>
              <a:rPr lang="sr-Cyrl-RS" sz="2400" dirty="0" smtClean="0">
                <a:solidFill>
                  <a:schemeClr val="tx1"/>
                </a:solidFill>
              </a:rPr>
              <a:t>је коришћење дигиталне технологије – интернета, друштвених мрежа, мобилних телефона, а с циљем да се друга особа повреди, понизи, омаловажи и да јој се нанесе штета.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Čuvar mesta za sadržaj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900" y="1905000"/>
            <a:ext cx="3644900" cy="4006221"/>
          </a:xfrm>
        </p:spPr>
      </p:pic>
    </p:spTree>
    <p:extLst>
      <p:ext uri="{BB962C8B-B14F-4D97-AF65-F5344CB8AC3E}">
        <p14:creationId xmlns:p14="http://schemas.microsoft.com/office/powerpoint/2010/main" val="397801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Шта је све насиље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?</a:t>
            </a:r>
          </a:p>
        </p:txBody>
      </p:sp>
      <p:pic>
        <p:nvPicPr>
          <p:cNvPr id="4" name="Čuvar mesta za sadržaj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1236133"/>
            <a:ext cx="8911687" cy="5486400"/>
          </a:xfrm>
        </p:spPr>
      </p:pic>
    </p:spTree>
    <p:extLst>
      <p:ext uri="{BB962C8B-B14F-4D97-AF65-F5344CB8AC3E}">
        <p14:creationId xmlns:p14="http://schemas.microsoft.com/office/powerpoint/2010/main" val="386052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Čuvar mesta za sadržaj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6" y="624111"/>
            <a:ext cx="8911686" cy="5759756"/>
          </a:xfrm>
        </p:spPr>
      </p:pic>
    </p:spTree>
    <p:extLst>
      <p:ext uri="{BB962C8B-B14F-4D97-AF65-F5344CB8AC3E}">
        <p14:creationId xmlns:p14="http://schemas.microsoft.com/office/powerpoint/2010/main" val="130922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14659" y="607177"/>
            <a:ext cx="8911687" cy="1280890"/>
          </a:xfrm>
        </p:spPr>
        <p:txBody>
          <a:bodyPr/>
          <a:lstStyle/>
          <a:p>
            <a:pPr algn="ctr"/>
            <a:endParaRPr lang="en-US" dirty="0"/>
          </a:p>
        </p:txBody>
      </p:sp>
      <p:pic>
        <p:nvPicPr>
          <p:cNvPr id="4" name="Čuvar mesta za sadržaj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467" y="607177"/>
            <a:ext cx="9431866" cy="5844423"/>
          </a:xfrm>
        </p:spPr>
      </p:pic>
    </p:spTree>
    <p:extLst>
      <p:ext uri="{BB962C8B-B14F-4D97-AF65-F5344CB8AC3E}">
        <p14:creationId xmlns:p14="http://schemas.microsoft.com/office/powerpoint/2010/main" val="301549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3" y="279401"/>
            <a:ext cx="8915400" cy="622299"/>
          </a:xfrm>
        </p:spPr>
        <p:txBody>
          <a:bodyPr>
            <a:noAutofit/>
          </a:bodyPr>
          <a:lstStyle/>
          <a:p>
            <a:r>
              <a:rPr lang="sr-Cyrl-RS" sz="3600" dirty="0" smtClean="0">
                <a:solidFill>
                  <a:srgbClr val="0070C0"/>
                </a:solidFill>
              </a:rPr>
              <a:t>            ЗАНИМЉИВОСТ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Čuvar mesta za tekst 2"/>
          <p:cNvSpPr>
            <a:spLocks noGrp="1"/>
          </p:cNvSpPr>
          <p:nvPr>
            <p:ph type="body" sz="half" idx="2"/>
          </p:nvPr>
        </p:nvSpPr>
        <p:spPr>
          <a:xfrm>
            <a:off x="2589213" y="1066800"/>
            <a:ext cx="8915400" cy="5257800"/>
          </a:xfrm>
        </p:spPr>
        <p:txBody>
          <a:bodyPr>
            <a:normAutofit lnSpcReduction="10000"/>
          </a:bodyPr>
          <a:lstStyle/>
          <a:p>
            <a:r>
              <a:rPr lang="sr-Cyrl-RS" sz="2400" dirty="0"/>
              <a:t> </a:t>
            </a:r>
            <a:r>
              <a:rPr lang="sr-Cyrl-RS" sz="2400" dirty="0" smtClean="0"/>
              <a:t>   Компанија </a:t>
            </a:r>
            <a:r>
              <a:rPr lang="en-US" sz="2400" dirty="0" smtClean="0"/>
              <a:t>FACEBOOK</a:t>
            </a:r>
            <a:r>
              <a:rPr lang="sr-Cyrl-RS" sz="2400" dirty="0"/>
              <a:t> </a:t>
            </a:r>
            <a:r>
              <a:rPr lang="sr-Cyrl-RS" sz="2400" dirty="0" smtClean="0"/>
              <a:t>,која уједно држи и апликације </a:t>
            </a:r>
            <a:r>
              <a:rPr lang="en-US" sz="2400" dirty="0" smtClean="0"/>
              <a:t>INSTAGRAM </a:t>
            </a:r>
            <a:r>
              <a:rPr lang="sr-Cyrl-RS" sz="2400" dirty="0" smtClean="0"/>
              <a:t>и </a:t>
            </a:r>
            <a:r>
              <a:rPr lang="en-US" sz="2400" dirty="0" smtClean="0"/>
              <a:t>WHATSAPP</a:t>
            </a:r>
            <a:r>
              <a:rPr lang="sr-Cyrl-RS" sz="2400" dirty="0" smtClean="0"/>
              <a:t>,направила је једну грешку у својој фирми. На дан понедељак ,4. октобра, пао је систем и друштвене мреже </a:t>
            </a:r>
            <a:r>
              <a:rPr lang="en-US" sz="2400" dirty="0" smtClean="0"/>
              <a:t>Facebook, Instagram </a:t>
            </a:r>
            <a:r>
              <a:rPr lang="sr-Cyrl-RS" sz="2400" dirty="0" smtClean="0"/>
              <a:t>и</a:t>
            </a:r>
            <a:r>
              <a:rPr lang="en-US" sz="2400" dirty="0" smtClean="0"/>
              <a:t> </a:t>
            </a:r>
            <a:r>
              <a:rPr lang="en-US" sz="2400" dirty="0" err="1" smtClean="0"/>
              <a:t>Whatsapp</a:t>
            </a:r>
            <a:r>
              <a:rPr lang="sr-Cyrl-RS" sz="2400" dirty="0" smtClean="0"/>
              <a:t> нису радили свега 6 сати. Ово је направило огромну панику међу људима и децом јер су се уплашили да им се приватни подаци не покраду или продају непознатим људима или хакерима. Још већу панику је направила једна жена која је радила у фирми, она је само дан пре овог инцидента ,у недељу, за медије изјавила да </a:t>
            </a:r>
            <a:r>
              <a:rPr lang="en-US" sz="2400" dirty="0" smtClean="0"/>
              <a:t>FACEBOOK </a:t>
            </a:r>
            <a:r>
              <a:rPr lang="sr-Cyrl-RS" sz="2400" dirty="0" smtClean="0"/>
              <a:t>продаје приватне информације. Ово је компанију коштало 60 милиона долара, а како изјављује </a:t>
            </a:r>
            <a:r>
              <a:rPr lang="en-US" sz="2400" dirty="0" smtClean="0"/>
              <a:t>Facebook</a:t>
            </a:r>
            <a:r>
              <a:rPr lang="sr-Cyrl-RS" sz="2400" dirty="0" smtClean="0"/>
              <a:t>, човек који је ово узроковао је моментално отпуштен.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8272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2" y="419099"/>
            <a:ext cx="8915399" cy="3111029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002060"/>
                </a:solidFill>
              </a:rPr>
              <a:t>Аутори презентације</a:t>
            </a:r>
            <a:r>
              <a:rPr lang="en-US" dirty="0" smtClean="0">
                <a:solidFill>
                  <a:srgbClr val="002060"/>
                </a:solidFill>
              </a:rPr>
              <a:t>: 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sr-Cyrl-RS" dirty="0" smtClean="0">
                <a:solidFill>
                  <a:srgbClr val="002060"/>
                </a:solidFill>
              </a:rPr>
              <a:t>Сава Луковић</a:t>
            </a:r>
            <a:br>
              <a:rPr lang="sr-Cyrl-RS" dirty="0" smtClean="0">
                <a:solidFill>
                  <a:srgbClr val="002060"/>
                </a:solidFill>
              </a:rPr>
            </a:br>
            <a:r>
              <a:rPr lang="sr-Cyrl-RS" dirty="0" smtClean="0">
                <a:solidFill>
                  <a:srgbClr val="002060"/>
                </a:solidFill>
              </a:rPr>
              <a:t>Катарина Радовановић</a:t>
            </a:r>
            <a:br>
              <a:rPr lang="sr-Cyrl-RS" dirty="0" smtClean="0">
                <a:solidFill>
                  <a:srgbClr val="002060"/>
                </a:solidFill>
              </a:rPr>
            </a:br>
            <a:r>
              <a:rPr lang="sr-Cyrl-RS" dirty="0" smtClean="0">
                <a:solidFill>
                  <a:srgbClr val="002060"/>
                </a:solidFill>
              </a:rPr>
              <a:t>Михајло </a:t>
            </a:r>
            <a:r>
              <a:rPr lang="sr-Cyrl-RS" dirty="0" err="1" smtClean="0">
                <a:solidFill>
                  <a:srgbClr val="002060"/>
                </a:solidFill>
              </a:rPr>
              <a:t>Ћуковић</a:t>
            </a:r>
            <a:r>
              <a:rPr lang="sr-Cyrl-RS" dirty="0" smtClean="0">
                <a:solidFill>
                  <a:srgbClr val="002060"/>
                </a:solidFill>
              </a:rPr>
              <a:t/>
            </a:r>
            <a:br>
              <a:rPr lang="sr-Cyrl-RS" dirty="0" smtClean="0">
                <a:solidFill>
                  <a:srgbClr val="002060"/>
                </a:solidFill>
              </a:rPr>
            </a:br>
            <a:r>
              <a:rPr lang="sr-Cyrl-RS" dirty="0" smtClean="0">
                <a:solidFill>
                  <a:srgbClr val="002060"/>
                </a:solidFill>
              </a:rPr>
              <a:t>Јана Томовић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5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obre i loše strane društvenih mreža - BEZBEDAN INTERNE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0" y="165100"/>
            <a:ext cx="102108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25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2" y="139701"/>
            <a:ext cx="3505199" cy="1257299"/>
          </a:xfrm>
        </p:spPr>
        <p:txBody>
          <a:bodyPr>
            <a:normAutofit/>
          </a:bodyPr>
          <a:lstStyle/>
          <a:p>
            <a:r>
              <a:rPr lang="sr-Cyrl-RS" sz="2700" dirty="0" smtClean="0"/>
              <a:t>Друштвене мреже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endParaRPr lang="en-US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2589212" y="1079500"/>
            <a:ext cx="3505199" cy="4781549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Друштвене мреже </a:t>
            </a:r>
            <a:r>
              <a:rPr lang="sr-Cyrl-RS" sz="2000" dirty="0" smtClean="0"/>
              <a:t>су интернет апликације тј. </a:t>
            </a:r>
            <a:r>
              <a:rPr lang="sr-Cyrl-RS" sz="2000" dirty="0"/>
              <a:t>с</a:t>
            </a:r>
            <a:r>
              <a:rPr lang="sr-Cyrl-RS" sz="2000" dirty="0" smtClean="0"/>
              <a:t>оцијалне мреже на којима њихови корисници имају могућност да се дописују са пријатељима, да шаљу и каче слике и такође забавне или тужне снимке.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7" name="Čuvar mesta za sadržaj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400" y="446088"/>
            <a:ext cx="5499100" cy="5414961"/>
          </a:xfrm>
        </p:spPr>
      </p:pic>
    </p:spTree>
    <p:extLst>
      <p:ext uri="{BB962C8B-B14F-4D97-AF65-F5344CB8AC3E}">
        <p14:creationId xmlns:p14="http://schemas.microsoft.com/office/powerpoint/2010/main" val="299367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800" dirty="0" smtClean="0"/>
              <a:t>Настанак друштвених мрежа</a:t>
            </a:r>
            <a:endParaRPr lang="en-US" sz="2800" dirty="0"/>
          </a:p>
        </p:txBody>
      </p:sp>
      <p:pic>
        <p:nvPicPr>
          <p:cNvPr id="5" name="Čuvar mesta za sadržaj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2" y="228600"/>
            <a:ext cx="5126037" cy="6007099"/>
          </a:xfrm>
        </p:spPr>
      </p:pic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2589212" y="1701800"/>
            <a:ext cx="3316288" cy="4533900"/>
          </a:xfrm>
        </p:spPr>
        <p:txBody>
          <a:bodyPr>
            <a:noAutofit/>
          </a:bodyPr>
          <a:lstStyle/>
          <a:p>
            <a:r>
              <a:rPr lang="sr-Cyrl-RS" sz="2000" dirty="0"/>
              <a:t>Први сајт ,</a:t>
            </a:r>
            <a:r>
              <a:rPr lang="en-US" sz="2400" dirty="0"/>
              <a:t>Geocities</a:t>
            </a:r>
            <a:r>
              <a:rPr lang="en-US" sz="2000" dirty="0"/>
              <a:t>,</a:t>
            </a:r>
            <a:r>
              <a:rPr lang="sr-Cyrl-RS" sz="2000" dirty="0"/>
              <a:t> био је налик данашњих друштвених мрежа који је настао године 1994. Неке од најпознатијих друштвених мрежа јесу </a:t>
            </a:r>
            <a:r>
              <a:rPr lang="en-US" sz="2000" dirty="0"/>
              <a:t>: Instagram, </a:t>
            </a:r>
            <a:r>
              <a:rPr lang="en-US" sz="2000" dirty="0" err="1" smtClean="0"/>
              <a:t>TikTok</a:t>
            </a:r>
            <a:r>
              <a:rPr lang="en-US" sz="2000" dirty="0" smtClean="0"/>
              <a:t> ,</a:t>
            </a:r>
            <a:r>
              <a:rPr lang="sr-Cyrl-RS" sz="2000" dirty="0" smtClean="0"/>
              <a:t> </a:t>
            </a:r>
            <a:r>
              <a:rPr lang="en-US" sz="2000" dirty="0" smtClean="0"/>
              <a:t>YouTube, </a:t>
            </a:r>
            <a:r>
              <a:rPr lang="en-US" sz="2000" dirty="0" err="1"/>
              <a:t>Snapchat</a:t>
            </a:r>
            <a:r>
              <a:rPr lang="en-US" sz="2000" dirty="0"/>
              <a:t>, Facebook, Twitter, </a:t>
            </a:r>
            <a:r>
              <a:rPr lang="en-US" sz="2000" dirty="0" err="1" smtClean="0"/>
              <a:t>WhatsApp</a:t>
            </a:r>
            <a:r>
              <a:rPr lang="en-US" sz="2000" dirty="0" smtClean="0"/>
              <a:t> Messenger, </a:t>
            </a:r>
            <a:r>
              <a:rPr lang="en-US" sz="2000" dirty="0" err="1"/>
              <a:t>Viber</a:t>
            </a:r>
            <a:r>
              <a:rPr lang="en-US" sz="2000" dirty="0"/>
              <a:t> I </a:t>
            </a:r>
            <a:r>
              <a:rPr lang="en-US" sz="2000" dirty="0" smtClean="0"/>
              <a:t>dr.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1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INSTAGRAM</a:t>
            </a:r>
            <a:endParaRPr lang="en-US" sz="3600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INSTAGRAM</a:t>
            </a:r>
            <a:r>
              <a:rPr lang="sr-Cyrl-RS" sz="2000" dirty="0" smtClean="0"/>
              <a:t> је друштвена апликација која својим корисницима омогућава обраду и дељење слика и снимака. </a:t>
            </a:r>
            <a:r>
              <a:rPr lang="en-US" sz="2000" dirty="0" smtClean="0"/>
              <a:t>Instagram </a:t>
            </a:r>
            <a:r>
              <a:rPr lang="sr-Cyrl-RS" sz="2000" dirty="0" smtClean="0"/>
              <a:t>је једна од најпопуларнијих друштвених апликација. Преко 500 милиона корисника користи </a:t>
            </a:r>
            <a:r>
              <a:rPr lang="en-US" sz="2000" dirty="0" smtClean="0"/>
              <a:t>ins</a:t>
            </a:r>
            <a:r>
              <a:rPr lang="sr-Cyrl-RS" sz="2000" dirty="0" smtClean="0"/>
              <a:t>т</a:t>
            </a:r>
            <a:r>
              <a:rPr lang="en-US" sz="2000" dirty="0" err="1" smtClean="0"/>
              <a:t>agram</a:t>
            </a:r>
            <a:r>
              <a:rPr lang="sr-Cyrl-RS" sz="2000" dirty="0" smtClean="0"/>
              <a:t> сваки дан. </a:t>
            </a:r>
            <a:r>
              <a:rPr lang="en-US" sz="2000" dirty="0" smtClean="0"/>
              <a:t>Instagram </a:t>
            </a:r>
            <a:r>
              <a:rPr lang="sr-Cyrl-RS" sz="2000" dirty="0" smtClean="0"/>
              <a:t>је први пут креиран и покренут  у октобру 2010. године.  </a:t>
            </a:r>
            <a:endParaRPr lang="en-US" sz="2000" dirty="0"/>
          </a:p>
        </p:txBody>
      </p:sp>
      <p:pic>
        <p:nvPicPr>
          <p:cNvPr id="7" name="Čuvar mesta za sadržaj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2" y="603269"/>
            <a:ext cx="4203698" cy="5257780"/>
          </a:xfrm>
        </p:spPr>
      </p:pic>
    </p:spTree>
    <p:extLst>
      <p:ext uri="{BB962C8B-B14F-4D97-AF65-F5344CB8AC3E}">
        <p14:creationId xmlns:p14="http://schemas.microsoft.com/office/powerpoint/2010/main" val="63757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TIKTOK</a:t>
            </a:r>
            <a:endParaRPr lang="en-US" sz="3600" dirty="0"/>
          </a:p>
        </p:txBody>
      </p:sp>
      <p:pic>
        <p:nvPicPr>
          <p:cNvPr id="5" name="Čuvar mesta za sadržaj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96900"/>
            <a:ext cx="4191000" cy="5264149"/>
          </a:xfrm>
        </p:spPr>
      </p:pic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TIKTOK</a:t>
            </a:r>
            <a:r>
              <a:rPr lang="en-US" sz="2000" dirty="0" smtClean="0"/>
              <a:t> </a:t>
            </a:r>
            <a:r>
              <a:rPr lang="sr-Cyrl-RS" sz="2000" dirty="0" smtClean="0"/>
              <a:t>је друштвена апликација која садржи разне кратке видео записе корисника, од жанрова попут плеса, комедије и образовања. Преко 700 милиона корисника користи на дневном нивоу апликацију </a:t>
            </a:r>
            <a:r>
              <a:rPr lang="en-US" sz="2000" dirty="0" err="1" smtClean="0"/>
              <a:t>TikTok</a:t>
            </a:r>
            <a:r>
              <a:rPr lang="sr-Cyrl-RS" sz="2000" dirty="0" smtClean="0"/>
              <a:t>. У августу 2018. под називом </a:t>
            </a:r>
            <a:r>
              <a:rPr lang="en-US" sz="2000" dirty="0" smtClean="0"/>
              <a:t>Musical.ly </a:t>
            </a:r>
            <a:r>
              <a:rPr lang="sr-Cyrl-RS" sz="2000" dirty="0" smtClean="0"/>
              <a:t>изашла је на светско тржиште.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737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YOUTUBE</a:t>
            </a:r>
            <a:endParaRPr lang="en-US" sz="3600" dirty="0"/>
          </a:p>
        </p:txBody>
      </p:sp>
      <p:pic>
        <p:nvPicPr>
          <p:cNvPr id="5" name="Čuvar mesta za sadržaj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1" y="562769"/>
            <a:ext cx="4584700" cy="5298280"/>
          </a:xfrm>
        </p:spPr>
      </p:pic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YOUTUBE</a:t>
            </a:r>
            <a:r>
              <a:rPr lang="en-US" sz="2000" dirty="0" smtClean="0"/>
              <a:t> </a:t>
            </a:r>
            <a:r>
              <a:rPr lang="sr-Cyrl-RS" sz="2000" dirty="0" smtClean="0"/>
              <a:t>је</a:t>
            </a:r>
            <a:r>
              <a:rPr lang="en-US" sz="2000" dirty="0" smtClean="0"/>
              <a:t> </a:t>
            </a:r>
            <a:r>
              <a:rPr lang="sr-Cyrl-RS" sz="2000" dirty="0" smtClean="0"/>
              <a:t>амерички веб сајт за дељење и размену видео датотека. Последње истраживање је показало да преко 2,5 милијарде људи користе </a:t>
            </a:r>
            <a:r>
              <a:rPr lang="en-US" sz="2000" dirty="0" smtClean="0"/>
              <a:t>YouTube </a:t>
            </a:r>
            <a:r>
              <a:rPr lang="sr-Cyrl-RS" sz="2000" dirty="0" smtClean="0"/>
              <a:t>на месечном нивоу. Ова апликација је доступна на свим континентима сем на Антарктику. У фебруару 2005. је изашла и почела се активно користити.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606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SNAPCHAT</a:t>
            </a:r>
            <a:endParaRPr lang="en-US" sz="3600" dirty="0"/>
          </a:p>
        </p:txBody>
      </p:sp>
      <p:pic>
        <p:nvPicPr>
          <p:cNvPr id="5" name="Čuvar mesta za sadržaj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46088"/>
            <a:ext cx="4737100" cy="5414961"/>
          </a:xfrm>
        </p:spPr>
      </p:pic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SNAPCHAT</a:t>
            </a:r>
            <a:r>
              <a:rPr lang="en-US" sz="2000" dirty="0" smtClean="0"/>
              <a:t> </a:t>
            </a:r>
            <a:r>
              <a:rPr lang="en-US" sz="2000" dirty="0" smtClean="0"/>
              <a:t>je </a:t>
            </a:r>
            <a:r>
              <a:rPr lang="sr-Cyrl-RS" sz="2000" dirty="0" smtClean="0"/>
              <a:t>једна веома популарна апликација и један од главних концепата </a:t>
            </a:r>
            <a:r>
              <a:rPr lang="en-US" sz="2000" dirty="0" err="1" smtClean="0"/>
              <a:t>Snapchata</a:t>
            </a:r>
            <a:r>
              <a:rPr lang="en-US" sz="2000" dirty="0" smtClean="0"/>
              <a:t> </a:t>
            </a:r>
            <a:r>
              <a:rPr lang="sr-Cyrl-RS" sz="2000" dirty="0" smtClean="0"/>
              <a:t>је тај што су слике и поруке доступне само за кратко време. Једна </a:t>
            </a:r>
            <a:r>
              <a:rPr lang="sr-Cyrl-RS" sz="2000" dirty="0"/>
              <a:t>з</a:t>
            </a:r>
            <a:r>
              <a:rPr lang="sr-Cyrl-RS" sz="2000" dirty="0" smtClean="0"/>
              <a:t>анимљивост за ову апликацију јесте да је доступна за чак 22 језика. Ова апликација је први пут изашла у септембру 2011.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6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FACEBOOK</a:t>
            </a:r>
            <a:endParaRPr lang="en-US" sz="3600" dirty="0"/>
          </a:p>
        </p:txBody>
      </p:sp>
      <p:pic>
        <p:nvPicPr>
          <p:cNvPr id="5" name="Čuvar mesta za sadržaj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600" y="446088"/>
            <a:ext cx="4673600" cy="5414961"/>
          </a:xfrm>
        </p:spPr>
      </p:pic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FACEBOOK</a:t>
            </a:r>
            <a:r>
              <a:rPr lang="en-US" sz="2000" dirty="0" smtClean="0"/>
              <a:t> </a:t>
            </a:r>
            <a:r>
              <a:rPr lang="sr-Cyrl-RS" sz="2000" dirty="0" smtClean="0"/>
              <a:t>је друштвена мрежа која је доступна и људима старијег узраста док најчешће деца користе друге друштвене платформе. Као и скоро свака друштвена мрежа тако и код ове можеш да делиш и објављујеш слике и жељене информације са својим пријатељима.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3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čak">
  <a:themeElements>
    <a:clrScheme name="Trač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ra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č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549</TotalTime>
  <Words>744</Words>
  <Application>Microsoft Office PowerPoint</Application>
  <PresentationFormat>Široki ekran</PresentationFormat>
  <Paragraphs>47</Paragraphs>
  <Slides>19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Tračak</vt:lpstr>
      <vt:lpstr> </vt:lpstr>
      <vt:lpstr>PowerPoint prezentacija</vt:lpstr>
      <vt:lpstr>Друштвене мреже  </vt:lpstr>
      <vt:lpstr>Настанак друштвених мрежа</vt:lpstr>
      <vt:lpstr>INSTAGRAM</vt:lpstr>
      <vt:lpstr>TIKTOK</vt:lpstr>
      <vt:lpstr>YOUTUBE</vt:lpstr>
      <vt:lpstr>SNAPCHAT</vt:lpstr>
      <vt:lpstr>FACEBOOK</vt:lpstr>
      <vt:lpstr>TWITTER </vt:lpstr>
      <vt:lpstr>WHATSAPP MESSENGER</vt:lpstr>
      <vt:lpstr>VIBER</vt:lpstr>
      <vt:lpstr>             Позитивне и негативне стране друштвених мрежа</vt:lpstr>
      <vt:lpstr>Дигитално насиље на друштвеним мрежама</vt:lpstr>
      <vt:lpstr>Шта је све насиље?</vt:lpstr>
      <vt:lpstr>PowerPoint prezentacija</vt:lpstr>
      <vt:lpstr>PowerPoint prezentacija</vt:lpstr>
      <vt:lpstr>            ЗАНИМЉИВОСТ</vt:lpstr>
      <vt:lpstr>Аутори презентације:   Сава Луковић Катарина Радовановић Михајло Ћуковић Јана Томовић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MyPC</dc:creator>
  <cp:lastModifiedBy>MyPC</cp:lastModifiedBy>
  <cp:revision>45</cp:revision>
  <dcterms:created xsi:type="dcterms:W3CDTF">2021-11-08T11:36:54Z</dcterms:created>
  <dcterms:modified xsi:type="dcterms:W3CDTF">2021-11-16T22:24:58Z</dcterms:modified>
</cp:coreProperties>
</file>