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72" r:id="rId6"/>
    <p:sldId id="271" r:id="rId7"/>
    <p:sldId id="269" r:id="rId8"/>
    <p:sldId id="265" r:id="rId9"/>
    <p:sldId id="258" r:id="rId10"/>
    <p:sldId id="259" r:id="rId11"/>
    <p:sldId id="260" r:id="rId12"/>
    <p:sldId id="257" r:id="rId13"/>
    <p:sldId id="261" r:id="rId14"/>
    <p:sldId id="262" r:id="rId15"/>
    <p:sldId id="263" r:id="rId16"/>
    <p:sldId id="270"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986370D-EEC7-4AB9-9823-BD332F7C3DA0}" type="datetimeFigureOut">
              <a:rPr lang="en-US" smtClean="0"/>
              <a:pPr/>
              <a:t>10/4/2021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463F16B-8F04-4B64-A2E7-D2C031E4F7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86370D-EEC7-4AB9-9823-BD332F7C3DA0}" type="datetimeFigureOut">
              <a:rPr lang="en-US" smtClean="0"/>
              <a:pPr/>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3F16B-8F04-4B64-A2E7-D2C031E4F7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86370D-EEC7-4AB9-9823-BD332F7C3DA0}" type="datetimeFigureOut">
              <a:rPr lang="en-US" smtClean="0"/>
              <a:pPr/>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3F16B-8F04-4B64-A2E7-D2C031E4F7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86370D-EEC7-4AB9-9823-BD332F7C3DA0}" type="datetimeFigureOut">
              <a:rPr lang="en-US" smtClean="0"/>
              <a:pPr/>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3F16B-8F04-4B64-A2E7-D2C031E4F7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86370D-EEC7-4AB9-9823-BD332F7C3DA0}" type="datetimeFigureOut">
              <a:rPr lang="en-US" smtClean="0"/>
              <a:pPr/>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3F16B-8F04-4B64-A2E7-D2C031E4F7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86370D-EEC7-4AB9-9823-BD332F7C3DA0}" type="datetimeFigureOut">
              <a:rPr lang="en-US" smtClean="0"/>
              <a:pPr/>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3F16B-8F04-4B64-A2E7-D2C031E4F7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986370D-EEC7-4AB9-9823-BD332F7C3DA0}" type="datetimeFigureOut">
              <a:rPr lang="en-US" smtClean="0"/>
              <a:pPr/>
              <a:t>10/4/2021</a:t>
            </a:fld>
            <a:endParaRPr lang="en-US"/>
          </a:p>
        </p:txBody>
      </p:sp>
      <p:sp>
        <p:nvSpPr>
          <p:cNvPr id="27" name="Slide Number Placeholder 26"/>
          <p:cNvSpPr>
            <a:spLocks noGrp="1"/>
          </p:cNvSpPr>
          <p:nvPr>
            <p:ph type="sldNum" sz="quarter" idx="11"/>
          </p:nvPr>
        </p:nvSpPr>
        <p:spPr/>
        <p:txBody>
          <a:bodyPr rtlCol="0"/>
          <a:lstStyle/>
          <a:p>
            <a:fld id="{9463F16B-8F04-4B64-A2E7-D2C031E4F7C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986370D-EEC7-4AB9-9823-BD332F7C3DA0}" type="datetimeFigureOut">
              <a:rPr lang="en-US" smtClean="0"/>
              <a:pPr/>
              <a:t>10/4/2021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463F16B-8F04-4B64-A2E7-D2C031E4F7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6370D-EEC7-4AB9-9823-BD332F7C3DA0}" type="datetimeFigureOut">
              <a:rPr lang="en-US" smtClean="0"/>
              <a:pPr/>
              <a:t>10/4/2021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63F16B-8F04-4B64-A2E7-D2C031E4F7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86370D-EEC7-4AB9-9823-BD332F7C3DA0}" type="datetimeFigureOut">
              <a:rPr lang="en-US" smtClean="0"/>
              <a:pPr/>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3F16B-8F04-4B64-A2E7-D2C031E4F7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86370D-EEC7-4AB9-9823-BD332F7C3DA0}" type="datetimeFigureOut">
              <a:rPr lang="en-US" smtClean="0"/>
              <a:pPr/>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3F16B-8F04-4B64-A2E7-D2C031E4F7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986370D-EEC7-4AB9-9823-BD332F7C3DA0}" type="datetimeFigureOut">
              <a:rPr lang="en-US" smtClean="0"/>
              <a:pPr/>
              <a:t>10/4/2021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463F16B-8F04-4B64-A2E7-D2C031E4F7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Cyrl-RS" sz="5400" dirty="0" smtClean="0"/>
              <a:t>ДЕЦА И МЕДИЈИ</a:t>
            </a:r>
            <a:endParaRPr lang="en-US" sz="5400" dirty="0"/>
          </a:p>
        </p:txBody>
      </p:sp>
      <p:sp>
        <p:nvSpPr>
          <p:cNvPr id="3" name="Subtitle 2"/>
          <p:cNvSpPr>
            <a:spLocks noGrp="1"/>
          </p:cNvSpPr>
          <p:nvPr>
            <p:ph type="subTitle" idx="1"/>
          </p:nvPr>
        </p:nvSpPr>
        <p:spPr/>
        <p:txBody>
          <a:bodyPr/>
          <a:lstStyle/>
          <a:p>
            <a:r>
              <a:rPr lang="sr-Cyrl-RS" dirty="0" smtClean="0"/>
              <a:t>Тим за заштиту ученика од насиља, занемаривања, злостављања  и дискриминације, октобар 2021.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sz="4000"/>
              <a:t>Облици директног насиља на новим медијима</a:t>
            </a:r>
            <a:endParaRPr lang="en-GB" sz="4000"/>
          </a:p>
        </p:txBody>
      </p:sp>
      <p:sp>
        <p:nvSpPr>
          <p:cNvPr id="99331" name="Rectangle 3"/>
          <p:cNvSpPr>
            <a:spLocks noGrp="1" noChangeArrowheads="1"/>
          </p:cNvSpPr>
          <p:nvPr>
            <p:ph type="body" idx="1"/>
          </p:nvPr>
        </p:nvSpPr>
        <p:spPr/>
        <p:txBody>
          <a:bodyPr/>
          <a:lstStyle/>
          <a:p>
            <a:r>
              <a:rPr lang="en-US" sz="2800"/>
              <a:t>слање узнемирујућих порука или слика мобилним телефоном или интернетом;</a:t>
            </a:r>
          </a:p>
          <a:p>
            <a:r>
              <a:rPr lang="en-US" sz="2800"/>
              <a:t>крађа или промена лозинке;</a:t>
            </a:r>
          </a:p>
          <a:p>
            <a:r>
              <a:rPr lang="en-US" sz="2800"/>
              <a:t>објављивање приватних података или неистина;</a:t>
            </a:r>
          </a:p>
          <a:p>
            <a:r>
              <a:rPr lang="en-US" sz="2800"/>
              <a:t>постављање анкете о жртви на интернету;</a:t>
            </a:r>
          </a:p>
          <a:p>
            <a:r>
              <a:rPr lang="en-US" sz="2800"/>
              <a:t>слање порнографских садржаја и нежељене поште;</a:t>
            </a:r>
          </a:p>
          <a:p>
            <a:r>
              <a:rPr lang="en-US" sz="2800"/>
              <a:t>лажно представљање као друго дете...</a:t>
            </a:r>
          </a:p>
          <a:p>
            <a:endParaRPr lang="en-US" sz="2800"/>
          </a:p>
          <a:p>
            <a:endParaRPr lang="en-GB"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fontScale="90000"/>
          </a:bodyPr>
          <a:lstStyle/>
          <a:p>
            <a:r>
              <a:rPr lang="en-US" sz="4000"/>
              <a:t>Облици индиректног насиља на новим медијима</a:t>
            </a:r>
            <a:endParaRPr lang="en-GB" sz="4000"/>
          </a:p>
        </p:txBody>
      </p:sp>
      <p:sp>
        <p:nvSpPr>
          <p:cNvPr id="101379" name="Rectangle 3"/>
          <p:cNvSpPr>
            <a:spLocks noGrp="1" noChangeArrowheads="1"/>
          </p:cNvSpPr>
          <p:nvPr>
            <p:ph type="body" idx="1"/>
          </p:nvPr>
        </p:nvSpPr>
        <p:spPr/>
        <p:txBody>
          <a:bodyPr>
            <a:normAutofit/>
          </a:bodyPr>
          <a:lstStyle/>
          <a:p>
            <a:pPr>
              <a:lnSpc>
                <a:spcPct val="80000"/>
              </a:lnSpc>
            </a:pPr>
            <a:r>
              <a:rPr lang="en-US" sz="2400" dirty="0"/>
              <a:t>Индиректно насиље је нападање жртве путем нових медија посредством треће особе која најчешће није свесна такве своје улоге.</a:t>
            </a:r>
          </a:p>
          <a:p>
            <a:pPr>
              <a:lnSpc>
                <a:spcPct val="80000"/>
              </a:lnSpc>
            </a:pPr>
            <a:r>
              <a:rPr lang="en-US" sz="2400" dirty="0"/>
              <a:t>Онај ко је у ствари жртва постаје у очима других неко ко чини лоше ствари.</a:t>
            </a:r>
          </a:p>
          <a:p>
            <a:pPr>
              <a:lnSpc>
                <a:spcPct val="80000"/>
              </a:lnSpc>
            </a:pPr>
            <a:r>
              <a:rPr lang="en-US" sz="2400" dirty="0"/>
              <a:t>У овај облик насиља често су укључени и одрасли с лошим намерама.</a:t>
            </a:r>
          </a:p>
          <a:p>
            <a:pPr>
              <a:lnSpc>
                <a:spcPct val="80000"/>
              </a:lnSpc>
            </a:pPr>
            <a:r>
              <a:rPr lang="en-US" sz="2400" dirty="0"/>
              <a:t>Деца која врше овакво насиље нису свесна размера штете коју овако наносе вршњацима</a:t>
            </a:r>
            <a:r>
              <a:rPr lang="en-US" sz="2400" dirty="0" smtClean="0"/>
              <a:t>.</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00174"/>
            <a:ext cx="8229600" cy="5074362"/>
          </a:xfrm>
        </p:spPr>
        <p:txBody>
          <a:bodyPr>
            <a:normAutofit/>
          </a:bodyPr>
          <a:lstStyle/>
          <a:p>
            <a:pPr>
              <a:lnSpc>
                <a:spcPct val="80000"/>
              </a:lnSpc>
            </a:pPr>
            <a:r>
              <a:rPr lang="en-US" sz="2400" dirty="0" smtClean="0"/>
              <a:t>Подстичу се групна мржња, напади на приватност, узнемиравање, праћење, вређање, несавестан приступ штетним садржајима као и ширење насилних и увредљивих коментара, слање фотографија са захтевима од осталих да их процењују према одређеним карактеристикама (ко је најружнији, најдебљи и сл.).</a:t>
            </a:r>
          </a:p>
          <a:p>
            <a:pPr>
              <a:lnSpc>
                <a:spcPct val="80000"/>
              </a:lnSpc>
            </a:pPr>
            <a:r>
              <a:rPr lang="en-US" sz="2400" dirty="0" smtClean="0"/>
              <a:t>Уз слику се прикључује и звук и анимација, са циљем да се жртва што више осрамоти.</a:t>
            </a:r>
          </a:p>
          <a:p>
            <a:pPr>
              <a:lnSpc>
                <a:spcPct val="80000"/>
              </a:lnSpc>
            </a:pPr>
            <a:r>
              <a:rPr lang="en-US" sz="2400" dirty="0" smtClean="0"/>
              <a:t>Облици овакве комуникације су такви да идентитет починиоца може бити скривен, што му даје осећај да некажњено може кршити социјалне норме и ограничења.</a:t>
            </a:r>
            <a:endParaRPr lang="en-GB" sz="24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fontScale="90000"/>
          </a:bodyPr>
          <a:lstStyle/>
          <a:p>
            <a:r>
              <a:rPr lang="en-US" sz="4000"/>
              <a:t>Истраживања </a:t>
            </a:r>
            <a:br>
              <a:rPr lang="en-US" sz="4000"/>
            </a:br>
            <a:r>
              <a:rPr lang="en-US" sz="4000"/>
              <a:t>у вези са вршњачким насиљем </a:t>
            </a:r>
            <a:br>
              <a:rPr lang="en-US" sz="4000"/>
            </a:br>
            <a:r>
              <a:rPr lang="en-US" sz="4000"/>
              <a:t>у новим медијима</a:t>
            </a:r>
            <a:endParaRPr lang="en-GB" sz="4000"/>
          </a:p>
        </p:txBody>
      </p:sp>
      <p:sp>
        <p:nvSpPr>
          <p:cNvPr id="102403" name="Rectangle 3"/>
          <p:cNvSpPr>
            <a:spLocks noGrp="1" noChangeArrowheads="1"/>
          </p:cNvSpPr>
          <p:nvPr>
            <p:ph type="body" idx="1"/>
          </p:nvPr>
        </p:nvSpPr>
        <p:spPr/>
        <p:txBody>
          <a:bodyPr/>
          <a:lstStyle/>
          <a:p>
            <a:pPr>
              <a:lnSpc>
                <a:spcPct val="90000"/>
              </a:lnSpc>
            </a:pPr>
            <a:endParaRPr lang="en-US" sz="2400" dirty="0"/>
          </a:p>
          <a:p>
            <a:pPr>
              <a:lnSpc>
                <a:spcPct val="90000"/>
              </a:lnSpc>
            </a:pPr>
            <a:r>
              <a:rPr lang="en-US" sz="2400" dirty="0"/>
              <a:t>Код нас нису вршена релевантна истраживања.</a:t>
            </a:r>
          </a:p>
          <a:p>
            <a:pPr>
              <a:lnSpc>
                <a:spcPct val="90000"/>
              </a:lnSpc>
            </a:pPr>
            <a:r>
              <a:rPr lang="en-US" sz="2400" dirty="0"/>
              <a:t>Нека сродна истраживања показују да је чак 18 % деце узраста између 12 и 14 година било жртва неког облика насиља путем интернета, а њих 11% се чак изјаснило као „интернет насилнициˮ.</a:t>
            </a:r>
          </a:p>
          <a:p>
            <a:pPr>
              <a:lnSpc>
                <a:spcPct val="90000"/>
              </a:lnSpc>
            </a:pPr>
            <a:r>
              <a:rPr lang="en-US" sz="2400" dirty="0"/>
              <a:t>Од укупног броја деце која су била жртве учесталог насиља на интернету 62% каже да је насилник била особа коју познају, при чему је било и случајева да је то њихов друг/другарица из разреда.</a:t>
            </a:r>
          </a:p>
          <a:p>
            <a:pPr>
              <a:lnSpc>
                <a:spcPct val="90000"/>
              </a:lnSpc>
            </a:pPr>
            <a:r>
              <a:rPr lang="en-US" sz="2400" dirty="0"/>
              <a:t>Истраживања показују да су девојчице чешће жртве од дечака, али и чешћи насилници ове врсте.</a:t>
            </a:r>
          </a:p>
          <a:p>
            <a:pPr>
              <a:lnSpc>
                <a:spcPct val="90000"/>
              </a:lnSpc>
            </a:pPr>
            <a:endParaRPr lang="en-US" sz="2400" dirty="0"/>
          </a:p>
          <a:p>
            <a:pPr>
              <a:lnSpc>
                <a:spcPct val="90000"/>
              </a:lnSpc>
              <a:buFont typeface="Wingdings" pitchFamily="2" charset="2"/>
              <a:buNone/>
            </a:pPr>
            <a:endParaRPr lang="en-GB"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fontScale="90000"/>
          </a:bodyPr>
          <a:lstStyle/>
          <a:p>
            <a:r>
              <a:rPr lang="en-US" sz="4000"/>
              <a:t>Ко су најчешћи </a:t>
            </a:r>
            <a:br>
              <a:rPr lang="en-US" sz="4000"/>
            </a:br>
            <a:r>
              <a:rPr lang="en-US" sz="4000"/>
              <a:t>насилници у новим медијима</a:t>
            </a:r>
            <a:endParaRPr lang="en-GB" sz="4000"/>
          </a:p>
        </p:txBody>
      </p:sp>
      <p:sp>
        <p:nvSpPr>
          <p:cNvPr id="105475" name="Rectangle 3"/>
          <p:cNvSpPr>
            <a:spLocks noGrp="1" noChangeArrowheads="1"/>
          </p:cNvSpPr>
          <p:nvPr>
            <p:ph type="body" idx="1"/>
          </p:nvPr>
        </p:nvSpPr>
        <p:spPr/>
        <p:txBody>
          <a:bodyPr/>
          <a:lstStyle/>
          <a:p>
            <a:r>
              <a:rPr lang="en-US"/>
              <a:t>Истраживања показују да су то најчешће деца позната као добра или она од којих би се то најмање очекивало. Стручњаци закључују да је разлог томе чињеница да нови медији допуштају сваком да раде оно што не би могли лицем у лице и што се добија утисак да се не мора одговарати за такво понашање.</a:t>
            </a:r>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r>
              <a:rPr lang="en-US" sz="4000"/>
              <a:t>Савети за децу како да се чувају од насиља у новим медијима)</a:t>
            </a:r>
            <a:endParaRPr lang="en-GB" sz="4000"/>
          </a:p>
        </p:txBody>
      </p:sp>
      <p:sp>
        <p:nvSpPr>
          <p:cNvPr id="107523" name="Rectangle 3"/>
          <p:cNvSpPr>
            <a:spLocks noGrp="1" noChangeArrowheads="1"/>
          </p:cNvSpPr>
          <p:nvPr>
            <p:ph type="body" idx="1"/>
          </p:nvPr>
        </p:nvSpPr>
        <p:spPr/>
        <p:txBody>
          <a:bodyPr/>
          <a:lstStyle/>
          <a:p>
            <a:pPr>
              <a:lnSpc>
                <a:spcPct val="80000"/>
              </a:lnSpc>
            </a:pPr>
            <a:endParaRPr lang="en-US" sz="1800"/>
          </a:p>
          <a:p>
            <a:pPr>
              <a:lnSpc>
                <a:spcPct val="80000"/>
              </a:lnSpc>
            </a:pPr>
            <a:r>
              <a:rPr lang="en-US" sz="1800"/>
              <a:t>Не треба давати личне информације на интернету.</a:t>
            </a:r>
          </a:p>
          <a:p>
            <a:pPr>
              <a:lnSpc>
                <a:spcPct val="80000"/>
              </a:lnSpc>
            </a:pPr>
            <a:r>
              <a:rPr lang="en-US" sz="1800"/>
              <a:t>Никоме осим родитељима не треба говорити своју лозинку, чак ни пријатељима.</a:t>
            </a:r>
          </a:p>
          <a:p>
            <a:pPr>
              <a:lnSpc>
                <a:spcPct val="80000"/>
              </a:lnSpc>
            </a:pPr>
            <a:r>
              <a:rPr lang="en-US" sz="1800"/>
              <a:t>Не треба одговарати на злонамерне поруке, већ их показати одраслој особи од поверења.</a:t>
            </a:r>
          </a:p>
          <a:p>
            <a:pPr>
              <a:lnSpc>
                <a:spcPct val="80000"/>
              </a:lnSpc>
            </a:pPr>
            <a:r>
              <a:rPr lang="en-US" sz="1800"/>
              <a:t>Не треба отварати и-мејлове добијене са непознате адресе или од некога за кога се већ зна да је интернетски насилник.</a:t>
            </a:r>
          </a:p>
          <a:p>
            <a:pPr>
              <a:lnSpc>
                <a:spcPct val="80000"/>
              </a:lnSpc>
            </a:pPr>
            <a:r>
              <a:rPr lang="en-US" sz="1800"/>
              <a:t>На интернет не треба стављати ништа што не желимо да виде други.</a:t>
            </a:r>
          </a:p>
          <a:p>
            <a:pPr>
              <a:lnSpc>
                <a:spcPct val="80000"/>
              </a:lnSpc>
            </a:pPr>
            <a:r>
              <a:rPr lang="en-US" sz="1800"/>
              <a:t>Не треба да шаље поруке особа која је љута јер се ни сама не би осећала пријатно да добије такве поруке.</a:t>
            </a:r>
          </a:p>
          <a:p>
            <a:pPr>
              <a:lnSpc>
                <a:spcPct val="80000"/>
              </a:lnSpc>
            </a:pPr>
            <a:r>
              <a:rPr lang="en-US" sz="1800"/>
              <a:t>Треба помоћи деци која су злостављана преко интернета обавештавањем одраслих. Тако се избегава прикривање насиља.</a:t>
            </a:r>
          </a:p>
          <a:p>
            <a:pPr>
              <a:lnSpc>
                <a:spcPct val="80000"/>
              </a:lnSpc>
            </a:pPr>
            <a:r>
              <a:rPr lang="en-US" sz="1800"/>
              <a:t>На новим медијима треба поштовати правила понашања као и у свакодневном животу.</a:t>
            </a:r>
            <a:endParaRPr lang="en-GB"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10).jpg"/>
          <p:cNvPicPr>
            <a:picLocks noChangeAspect="1"/>
          </p:cNvPicPr>
          <p:nvPr/>
        </p:nvPicPr>
        <p:blipFill>
          <a:blip r:embed="rId2"/>
          <a:stretch>
            <a:fillRect/>
          </a:stretch>
        </p:blipFill>
        <p:spPr>
          <a:xfrm>
            <a:off x="928662" y="955663"/>
            <a:ext cx="7000923" cy="515716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a:t>Закључак</a:t>
            </a:r>
            <a:endParaRPr lang="en-GB" dirty="0"/>
          </a:p>
        </p:txBody>
      </p:sp>
      <p:sp>
        <p:nvSpPr>
          <p:cNvPr id="109571" name="Rectangle 3"/>
          <p:cNvSpPr>
            <a:spLocks noGrp="1" noChangeArrowheads="1"/>
          </p:cNvSpPr>
          <p:nvPr>
            <p:ph type="body" idx="1"/>
          </p:nvPr>
        </p:nvSpPr>
        <p:spPr/>
        <p:txBody>
          <a:bodyPr/>
          <a:lstStyle/>
          <a:p>
            <a:r>
              <a:rPr lang="en-US" sz="4000" dirty="0"/>
              <a:t>Комуницирање путем нових медија јесте изазов, али њима се треба свесно користити, уз поштовање општих и информационих правила и уз хумане намере.</a:t>
            </a:r>
            <a:endParaRPr lang="en-GB"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ШТА СИ МЕДИЈИ?</a:t>
            </a:r>
            <a:endParaRPr lang="en-US" dirty="0"/>
          </a:p>
        </p:txBody>
      </p:sp>
      <p:sp>
        <p:nvSpPr>
          <p:cNvPr id="3" name="Content Placeholder 2"/>
          <p:cNvSpPr>
            <a:spLocks noGrp="1"/>
          </p:cNvSpPr>
          <p:nvPr>
            <p:ph sz="half" idx="1"/>
          </p:nvPr>
        </p:nvSpPr>
        <p:spPr/>
        <p:txBody>
          <a:bodyPr/>
          <a:lstStyle/>
          <a:p>
            <a:r>
              <a:rPr lang="sr-Cyrl-RS" dirty="0" smtClean="0"/>
              <a:t>НОВИНЕ</a:t>
            </a:r>
          </a:p>
          <a:p>
            <a:r>
              <a:rPr lang="sr-Cyrl-RS" dirty="0" smtClean="0"/>
              <a:t>РАДИО</a:t>
            </a:r>
          </a:p>
          <a:p>
            <a:r>
              <a:rPr lang="sr-Cyrl-RS" dirty="0" smtClean="0"/>
              <a:t>ТЕЛЕВИЗИЈА</a:t>
            </a:r>
          </a:p>
          <a:p>
            <a:r>
              <a:rPr lang="sr-Cyrl-RS" dirty="0" smtClean="0"/>
              <a:t>МУЗИКА</a:t>
            </a:r>
          </a:p>
          <a:p>
            <a:r>
              <a:rPr lang="sr-Cyrl-RS" dirty="0" smtClean="0"/>
              <a:t>ШТАМП</a:t>
            </a:r>
            <a:r>
              <a:rPr lang="sr-Latn-RS" dirty="0" smtClean="0"/>
              <a:t>A</a:t>
            </a:r>
            <a:r>
              <a:rPr lang="sr-Cyrl-RS" dirty="0" smtClean="0"/>
              <a:t>НИ </a:t>
            </a:r>
            <a:r>
              <a:rPr lang="sr-Cyrl-RS" dirty="0" smtClean="0"/>
              <a:t>МАТЕРИЈАЛ</a:t>
            </a:r>
          </a:p>
          <a:p>
            <a:r>
              <a:rPr lang="sr-Cyrl-RS" dirty="0" smtClean="0"/>
              <a:t>ВИДЕО ЗАПИСИ</a:t>
            </a:r>
          </a:p>
          <a:p>
            <a:r>
              <a:rPr lang="sr-Cyrl-RS" dirty="0" smtClean="0"/>
              <a:t>ФИЛМ</a:t>
            </a:r>
          </a:p>
          <a:p>
            <a:r>
              <a:rPr lang="sr-Cyrl-RS" dirty="0" smtClean="0"/>
              <a:t>ИНТЕРНЕТ</a:t>
            </a:r>
          </a:p>
          <a:p>
            <a:r>
              <a:rPr lang="sr-Cyrl-RS" dirty="0" smtClean="0"/>
              <a:t>КОМПЈУТЕРСКИ СОФТВЕР</a:t>
            </a:r>
            <a:endParaRPr lang="en-US" dirty="0"/>
          </a:p>
        </p:txBody>
      </p:sp>
      <p:pic>
        <p:nvPicPr>
          <p:cNvPr id="7" name="Content Placeholder 6" descr="download (6).jpg"/>
          <p:cNvPicPr>
            <a:picLocks noGrp="1" noChangeAspect="1"/>
          </p:cNvPicPr>
          <p:nvPr>
            <p:ph sz="half" idx="2"/>
          </p:nvPr>
        </p:nvPicPr>
        <p:blipFill>
          <a:blip r:embed="rId2"/>
          <a:stretch>
            <a:fillRect/>
          </a:stretch>
        </p:blipFill>
        <p:spPr>
          <a:xfrm>
            <a:off x="4500562" y="1857364"/>
            <a:ext cx="3929090" cy="414340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КАКАВ МОЖЕ БИТИ УТИЦАЈ МЕДИЈА?</a:t>
            </a:r>
            <a:endParaRPr lang="en-US" dirty="0"/>
          </a:p>
        </p:txBody>
      </p:sp>
      <p:sp>
        <p:nvSpPr>
          <p:cNvPr id="3" name="Content Placeholder 2"/>
          <p:cNvSpPr>
            <a:spLocks noGrp="1"/>
          </p:cNvSpPr>
          <p:nvPr>
            <p:ph sz="half" idx="1"/>
          </p:nvPr>
        </p:nvSpPr>
        <p:spPr/>
        <p:txBody>
          <a:bodyPr>
            <a:normAutofit lnSpcReduction="10000"/>
          </a:bodyPr>
          <a:lstStyle/>
          <a:p>
            <a:pPr>
              <a:buNone/>
            </a:pPr>
            <a:r>
              <a:rPr lang="sr-Cyrl-RS" sz="3600" dirty="0" smtClean="0">
                <a:solidFill>
                  <a:schemeClr val="accent6">
                    <a:lumMod val="75000"/>
                  </a:schemeClr>
                </a:solidFill>
              </a:rPr>
              <a:t>КОРИСТАН</a:t>
            </a:r>
          </a:p>
          <a:p>
            <a:r>
              <a:rPr lang="sr-Cyrl-RS" dirty="0" smtClean="0"/>
              <a:t>ПИСМЕНОСТ</a:t>
            </a:r>
          </a:p>
          <a:p>
            <a:r>
              <a:rPr lang="sr-Cyrl-RS" dirty="0" smtClean="0"/>
              <a:t>ДРУШТВЕНЕ ВЕШТИНЕ</a:t>
            </a:r>
          </a:p>
          <a:p>
            <a:r>
              <a:rPr lang="sr-Cyrl-RS" dirty="0" smtClean="0"/>
              <a:t>КОМУНИКАЦИЈА </a:t>
            </a:r>
          </a:p>
          <a:p>
            <a:r>
              <a:rPr lang="sr-Cyrl-RS" dirty="0" smtClean="0"/>
              <a:t>САРАДЊА</a:t>
            </a:r>
          </a:p>
          <a:p>
            <a:r>
              <a:rPr lang="sr-Cyrl-RS" dirty="0" smtClean="0"/>
              <a:t>ИЗВОР ИНФОРМАЦИЈА</a:t>
            </a:r>
          </a:p>
          <a:p>
            <a:r>
              <a:rPr lang="sr-Cyrl-RS" dirty="0" smtClean="0"/>
              <a:t>КРЕАТИВНЕ ИГРЕ -РЕШАВАЊА ПРОБЛЕМА</a:t>
            </a:r>
          </a:p>
          <a:p>
            <a:r>
              <a:rPr lang="sr-Cyrl-RS" dirty="0" smtClean="0"/>
              <a:t>ОБРАЗОВАЊЕ И ЕДУКАТИВНИ САДРЖАЈИ</a:t>
            </a:r>
          </a:p>
          <a:p>
            <a:r>
              <a:rPr lang="sr-Cyrl-RS" dirty="0" smtClean="0"/>
              <a:t>ОНЛАЈН НАСТАВА</a:t>
            </a:r>
            <a:endParaRPr lang="en-US" dirty="0"/>
          </a:p>
        </p:txBody>
      </p:sp>
      <p:sp>
        <p:nvSpPr>
          <p:cNvPr id="4" name="Content Placeholder 3"/>
          <p:cNvSpPr>
            <a:spLocks noGrp="1"/>
          </p:cNvSpPr>
          <p:nvPr>
            <p:ph sz="half" idx="2"/>
          </p:nvPr>
        </p:nvSpPr>
        <p:spPr/>
        <p:txBody>
          <a:bodyPr>
            <a:normAutofit lnSpcReduction="10000"/>
          </a:bodyPr>
          <a:lstStyle/>
          <a:p>
            <a:pPr>
              <a:buNone/>
            </a:pPr>
            <a:r>
              <a:rPr lang="sr-Cyrl-RS" sz="3600" dirty="0" smtClean="0">
                <a:solidFill>
                  <a:srgbClr val="FF0000"/>
                </a:solidFill>
              </a:rPr>
              <a:t>ШТЕТАН</a:t>
            </a:r>
          </a:p>
          <a:p>
            <a:r>
              <a:rPr lang="sr-Cyrl-RS" dirty="0" smtClean="0">
                <a:solidFill>
                  <a:srgbClr val="FF0000"/>
                </a:solidFill>
              </a:rPr>
              <a:t>УГРОЖАВАЊЕ ЗДРАВЉА  </a:t>
            </a:r>
          </a:p>
          <a:p>
            <a:r>
              <a:rPr lang="sr-Cyrl-RS" dirty="0" smtClean="0">
                <a:solidFill>
                  <a:srgbClr val="FF0000"/>
                </a:solidFill>
              </a:rPr>
              <a:t>ДОСТУПНОСТ НЕПРИМЕРЕНОГ САДРЖАЈА</a:t>
            </a:r>
          </a:p>
          <a:p>
            <a:r>
              <a:rPr lang="sr-Cyrl-RS" dirty="0" smtClean="0">
                <a:solidFill>
                  <a:srgbClr val="FF0000"/>
                </a:solidFill>
              </a:rPr>
              <a:t>ЗАВИСНОСТ ОД ВИДЕО ИГРИЦА</a:t>
            </a:r>
          </a:p>
          <a:p>
            <a:r>
              <a:rPr lang="sr-Cyrl-RS" dirty="0" smtClean="0">
                <a:solidFill>
                  <a:srgbClr val="FF0000"/>
                </a:solidFill>
              </a:rPr>
              <a:t>ВРШЊАЧКО НАСИЉЕ ПУТЕМ МЕДИЈА</a:t>
            </a:r>
          </a:p>
          <a:p>
            <a:r>
              <a:rPr lang="sr-Cyrl-RS" dirty="0" smtClean="0">
                <a:solidFill>
                  <a:srgbClr val="FF0000"/>
                </a:solidFill>
              </a:rPr>
              <a:t>МАЊЕ ВРЕМЕНА ПРОВЕДЕНОГ У ПРИРОДИ</a:t>
            </a:r>
          </a:p>
          <a:p>
            <a:r>
              <a:rPr lang="sr-Cyrl-RS" dirty="0" smtClean="0">
                <a:solidFill>
                  <a:srgbClr val="FF0000"/>
                </a:solidFill>
              </a:rPr>
              <a:t>ОТУЂЕНОСТ</a:t>
            </a:r>
          </a:p>
          <a:p>
            <a:r>
              <a:rPr lang="sr-Cyrl-RS" dirty="0" smtClean="0">
                <a:solidFill>
                  <a:srgbClr val="FF0000"/>
                </a:solidFill>
              </a:rPr>
              <a:t>РИЈАЛИТИ ПРОГРАМИ </a:t>
            </a:r>
          </a:p>
          <a:p>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7).jpg"/>
          <p:cNvPicPr>
            <a:picLocks noChangeAspect="1"/>
          </p:cNvPicPr>
          <p:nvPr/>
        </p:nvPicPr>
        <p:blipFill>
          <a:blip r:embed="rId2">
            <a:duotone>
              <a:schemeClr val="bg2">
                <a:shade val="45000"/>
                <a:satMod val="135000"/>
              </a:schemeClr>
              <a:prstClr val="white"/>
            </a:duotone>
          </a:blip>
          <a:stretch>
            <a:fillRect/>
          </a:stretch>
        </p:blipFill>
        <p:spPr>
          <a:xfrm>
            <a:off x="714348" y="857232"/>
            <a:ext cx="8286808" cy="5572164"/>
          </a:xfrm>
          <a:prstGeom prst="rect">
            <a:avLst/>
          </a:prstGeom>
        </p:spPr>
      </p:pic>
      <p:sp>
        <p:nvSpPr>
          <p:cNvPr id="2" name="Title 1"/>
          <p:cNvSpPr>
            <a:spLocks noGrp="1"/>
          </p:cNvSpPr>
          <p:nvPr>
            <p:ph type="title"/>
          </p:nvPr>
        </p:nvSpPr>
        <p:spPr/>
        <p:txBody>
          <a:bodyPr>
            <a:normAutofit fontScale="90000"/>
          </a:bodyPr>
          <a:lstStyle/>
          <a:p>
            <a:r>
              <a:rPr lang="sr-Cyrl-RS" dirty="0" smtClean="0"/>
              <a:t>МЕДИЈИ ЗА ДЕЦУ И ДЕЧИЈИ МЕДИЈИ</a:t>
            </a:r>
            <a:endParaRPr lang="en-US" dirty="0"/>
          </a:p>
        </p:txBody>
      </p:sp>
      <p:sp>
        <p:nvSpPr>
          <p:cNvPr id="3" name="Content Placeholder 2"/>
          <p:cNvSpPr>
            <a:spLocks noGrp="1"/>
          </p:cNvSpPr>
          <p:nvPr>
            <p:ph idx="1"/>
          </p:nvPr>
        </p:nvSpPr>
        <p:spPr/>
        <p:txBody>
          <a:bodyPr>
            <a:normAutofit fontScale="92500" lnSpcReduction="20000"/>
          </a:bodyPr>
          <a:lstStyle/>
          <a:p>
            <a:r>
              <a:rPr lang="sr-Cyrl-RS" dirty="0" smtClean="0"/>
              <a:t>Постоји разлика и између медија за децу и дечијих медија. Медији за децу су намењени најмлађој публици, али креирају их одрасли. Дечији медију су они у чијем креирању учествују и деца. Када су УНИЦЕФ и УНС пре пет година анализирали програм за децу, показало се да наши медији не схватају озбиљно ову област. Само јавни сервиси имају уреднике дечијих програма, док комерцијалне телевизије које емитују овај програм немају особу која је задужена да о томе води рачуна на адекватан начин.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x1080.jpg"/>
          <p:cNvPicPr>
            <a:picLocks noChangeAspect="1"/>
          </p:cNvPicPr>
          <p:nvPr/>
        </p:nvPicPr>
        <p:blipFill>
          <a:blip r:embed="rId2">
            <a:duotone>
              <a:schemeClr val="accent2">
                <a:shade val="45000"/>
                <a:satMod val="135000"/>
              </a:schemeClr>
              <a:prstClr val="white"/>
            </a:duotone>
          </a:blip>
          <a:stretch>
            <a:fillRect/>
          </a:stretch>
        </p:blipFill>
        <p:spPr>
          <a:xfrm>
            <a:off x="357158" y="857250"/>
            <a:ext cx="8215370" cy="5857898"/>
          </a:xfrm>
          <a:prstGeom prst="rect">
            <a:avLst/>
          </a:prstGeom>
        </p:spPr>
      </p:pic>
      <p:sp>
        <p:nvSpPr>
          <p:cNvPr id="2" name="Title 1"/>
          <p:cNvSpPr>
            <a:spLocks noGrp="1"/>
          </p:cNvSpPr>
          <p:nvPr>
            <p:ph type="title"/>
          </p:nvPr>
        </p:nvSpPr>
        <p:spPr/>
        <p:txBody>
          <a:bodyPr>
            <a:normAutofit fontScale="90000"/>
          </a:bodyPr>
          <a:lstStyle/>
          <a:p>
            <a:r>
              <a:rPr lang="sr-Cyrl-RS" dirty="0" smtClean="0"/>
              <a:t>Анализом је утврђено да:</a:t>
            </a:r>
            <a:br>
              <a:rPr lang="sr-Cyrl-RS" dirty="0" smtClean="0"/>
            </a:br>
            <a:endParaRPr lang="en-US" dirty="0"/>
          </a:p>
        </p:txBody>
      </p:sp>
      <p:sp>
        <p:nvSpPr>
          <p:cNvPr id="3" name="Content Placeholder 2"/>
          <p:cNvSpPr>
            <a:spLocks noGrp="1"/>
          </p:cNvSpPr>
          <p:nvPr>
            <p:ph idx="1"/>
          </p:nvPr>
        </p:nvSpPr>
        <p:spPr>
          <a:xfrm>
            <a:off x="457200" y="1643050"/>
            <a:ext cx="8229600" cy="4931486"/>
          </a:xfrm>
        </p:spPr>
        <p:txBody>
          <a:bodyPr>
            <a:normAutofit fontScale="77500" lnSpcReduction="20000"/>
          </a:bodyPr>
          <a:lstStyle/>
          <a:p>
            <a:r>
              <a:rPr lang="sr-Cyrl-RS" b="1" dirty="0" smtClean="0"/>
              <a:t>Најмање садржаја се нуди за децу узраста од 0-6 година</a:t>
            </a:r>
          </a:p>
          <a:p>
            <a:r>
              <a:rPr lang="sr-Cyrl-RS" b="1" dirty="0" smtClean="0"/>
              <a:t>Заступљенији су програми намењени деци стране производње </a:t>
            </a:r>
          </a:p>
          <a:p>
            <a:r>
              <a:rPr lang="sr-Cyrl-RS" b="1" dirty="0" smtClean="0"/>
              <a:t>Цртани филмови се емитују у дужим временским блоковима и у њима доминирају насиље и сукоби</a:t>
            </a:r>
          </a:p>
          <a:p>
            <a:r>
              <a:rPr lang="sr-Cyrl-RS" b="1" dirty="0" smtClean="0"/>
              <a:t>Деца из маргинализованих група нису видљива у тв програму</a:t>
            </a:r>
          </a:p>
          <a:p>
            <a:r>
              <a:rPr lang="sr-Cyrl-RS" b="1" dirty="0" smtClean="0"/>
              <a:t>Већина емитованог садржаја нема интерактивни карактер</a:t>
            </a:r>
          </a:p>
          <a:p>
            <a:r>
              <a:rPr lang="sr-Cyrl-RS" b="1" dirty="0" smtClean="0"/>
              <a:t>Најзаступљенија тема је фантастика, магија, трансформација, борба против зла...</a:t>
            </a:r>
          </a:p>
          <a:p>
            <a:r>
              <a:rPr lang="sr-Cyrl-RS" b="1" dirty="0" smtClean="0"/>
              <a:t>Девојчице више прате ТВ, док дечаци више времена проводе на рачунару</a:t>
            </a:r>
          </a:p>
          <a:p>
            <a:r>
              <a:rPr lang="sr-Cyrl-RS" b="1" dirty="0" smtClean="0"/>
              <a:t>Већина деце је изјавила да прати садржај који прате остали укућани</a:t>
            </a:r>
          </a:p>
          <a:p>
            <a:endParaRPr lang="sr-Cyrl-R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ЕНИТЕРИ СУ ДУЖНИ ДА ИСТАКНУ СТАРОСНЕ ГРАНИЦЕ ЗА ТВ САДРЖАЈЕ</a:t>
            </a:r>
            <a:endParaRPr lang="en-US" dirty="0"/>
          </a:p>
        </p:txBody>
      </p:sp>
      <p:pic>
        <p:nvPicPr>
          <p:cNvPr id="4" name="Content Placeholder 3" descr="hqdefault.jpg"/>
          <p:cNvPicPr>
            <a:picLocks noGrp="1" noChangeAspect="1"/>
          </p:cNvPicPr>
          <p:nvPr>
            <p:ph idx="1"/>
          </p:nvPr>
        </p:nvPicPr>
        <p:blipFill>
          <a:blip r:embed="rId2"/>
          <a:stretch>
            <a:fillRect/>
          </a:stretch>
        </p:blipFill>
        <p:spPr>
          <a:xfrm>
            <a:off x="5292332" y="3214686"/>
            <a:ext cx="3423039" cy="3286124"/>
          </a:xfrm>
        </p:spPr>
      </p:pic>
      <p:pic>
        <p:nvPicPr>
          <p:cNvPr id="5" name="Picture 4" descr="images (8).jpg"/>
          <p:cNvPicPr>
            <a:picLocks noChangeAspect="1"/>
          </p:cNvPicPr>
          <p:nvPr/>
        </p:nvPicPr>
        <p:blipFill>
          <a:blip r:embed="rId3"/>
          <a:stretch>
            <a:fillRect/>
          </a:stretch>
        </p:blipFill>
        <p:spPr>
          <a:xfrm>
            <a:off x="1000100" y="2285992"/>
            <a:ext cx="3357586" cy="1714512"/>
          </a:xfrm>
          <a:prstGeom prst="rect">
            <a:avLst/>
          </a:prstGeom>
        </p:spPr>
      </p:pic>
      <p:pic>
        <p:nvPicPr>
          <p:cNvPr id="6" name="Picture 5" descr="hqdefault (1).jpg"/>
          <p:cNvPicPr>
            <a:picLocks noChangeAspect="1"/>
          </p:cNvPicPr>
          <p:nvPr/>
        </p:nvPicPr>
        <p:blipFill>
          <a:blip r:embed="rId4"/>
          <a:stretch>
            <a:fillRect/>
          </a:stretch>
        </p:blipFill>
        <p:spPr>
          <a:xfrm>
            <a:off x="785786" y="4143380"/>
            <a:ext cx="4000528" cy="235745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ДЕЦА И НОВИ МЕДИЈИ-ИНТЕРНЕТ И МОБИЛНА ТЕЛЕФОНИЈА</a:t>
            </a:r>
            <a:endParaRPr lang="en-US" dirty="0"/>
          </a:p>
        </p:txBody>
      </p:sp>
      <p:pic>
        <p:nvPicPr>
          <p:cNvPr id="4" name="Content Placeholder 3" descr="download (8).jpg"/>
          <p:cNvPicPr>
            <a:picLocks noGrp="1" noChangeAspect="1"/>
          </p:cNvPicPr>
          <p:nvPr>
            <p:ph idx="1"/>
          </p:nvPr>
        </p:nvPicPr>
        <p:blipFill>
          <a:blip r:embed="rId2"/>
          <a:stretch>
            <a:fillRect/>
          </a:stretch>
        </p:blipFill>
        <p:spPr>
          <a:xfrm>
            <a:off x="1142976" y="2357430"/>
            <a:ext cx="6786610" cy="392909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JELENA\1школска20202021\тим за насиље\za štampanje i oglasnu tablu\internet_bonton_m.jpg"/>
          <p:cNvPicPr>
            <a:picLocks noChangeAspect="1" noChangeArrowheads="1"/>
          </p:cNvPicPr>
          <p:nvPr/>
        </p:nvPicPr>
        <p:blipFill>
          <a:blip r:embed="rId2"/>
          <a:srcRect/>
          <a:stretch>
            <a:fillRect/>
          </a:stretch>
        </p:blipFill>
        <p:spPr bwMode="auto">
          <a:xfrm>
            <a:off x="56181" y="0"/>
            <a:ext cx="9031637"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fontScale="90000"/>
          </a:bodyPr>
          <a:lstStyle/>
          <a:p>
            <a:r>
              <a:rPr lang="en-US" sz="4000"/>
              <a:t>Вршњачко насиље у новим медијима</a:t>
            </a:r>
            <a:endParaRPr lang="en-GB" sz="4000"/>
          </a:p>
        </p:txBody>
      </p:sp>
      <p:sp>
        <p:nvSpPr>
          <p:cNvPr id="100355" name="Rectangle 3"/>
          <p:cNvSpPr>
            <a:spLocks noGrp="1" noChangeArrowheads="1"/>
          </p:cNvSpPr>
          <p:nvPr>
            <p:ph type="body" idx="1"/>
          </p:nvPr>
        </p:nvSpPr>
        <p:spPr/>
        <p:txBody>
          <a:bodyPr/>
          <a:lstStyle/>
          <a:p>
            <a:r>
              <a:rPr lang="en-US"/>
              <a:t>Под новим медијима подразумевамо интернет и мобилну телефонију.</a:t>
            </a:r>
          </a:p>
          <a:p>
            <a:r>
              <a:rPr lang="en-US"/>
              <a:t>Разликују се директно и индиректно насиље посредством нових медија.</a:t>
            </a:r>
            <a:endParaRPr lang="en-GB"/>
          </a:p>
        </p:txBody>
      </p:sp>
      <p:pic>
        <p:nvPicPr>
          <p:cNvPr id="4" name="Picture 3" descr="download (9).jpg"/>
          <p:cNvPicPr>
            <a:picLocks noChangeAspect="1"/>
          </p:cNvPicPr>
          <p:nvPr/>
        </p:nvPicPr>
        <p:blipFill>
          <a:blip r:embed="rId2"/>
          <a:stretch>
            <a:fillRect/>
          </a:stretch>
        </p:blipFill>
        <p:spPr>
          <a:xfrm>
            <a:off x="2214546" y="4143380"/>
            <a:ext cx="4357718" cy="228601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74</TotalTime>
  <Words>831</Words>
  <Application>Microsoft Office PowerPoint</Application>
  <PresentationFormat>On-screen Show (4:3)</PresentationFormat>
  <Paragraphs>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ДЕЦА И МЕДИЈИ</vt:lpstr>
      <vt:lpstr>ШТА СИ МЕДИЈИ?</vt:lpstr>
      <vt:lpstr>КАКАВ МОЖЕ БИТИ УТИЦАЈ МЕДИЈА?</vt:lpstr>
      <vt:lpstr>МЕДИЈИ ЗА ДЕЦУ И ДЕЧИЈИ МЕДИЈИ</vt:lpstr>
      <vt:lpstr>Анализом је утврђено да: </vt:lpstr>
      <vt:lpstr>ЕНИТЕРИ СУ ДУЖНИ ДА ИСТАКНУ СТАРОСНЕ ГРАНИЦЕ ЗА ТВ САДРЖАЈЕ</vt:lpstr>
      <vt:lpstr>ДЕЦА И НОВИ МЕДИЈИ-ИНТЕРНЕТ И МОБИЛНА ТЕЛЕФОНИЈА</vt:lpstr>
      <vt:lpstr>Slide 8</vt:lpstr>
      <vt:lpstr>Вршњачко насиље у новим медијима</vt:lpstr>
      <vt:lpstr>Облици директног насиља на новим медијима</vt:lpstr>
      <vt:lpstr>Облици индиректног насиља на новим медијима</vt:lpstr>
      <vt:lpstr>Slide 12</vt:lpstr>
      <vt:lpstr>Истраживања  у вези са вршњачким насиљем  у новим медијима</vt:lpstr>
      <vt:lpstr>Ко су најчешћи  насилници у новим медијима</vt:lpstr>
      <vt:lpstr>Савети за децу како да се чувају од насиља у новим медијима)</vt:lpstr>
      <vt:lpstr>Slide 16</vt:lpstr>
      <vt:lpstr>Закључак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ДЕЦА И НОВИ МЕДИЈИ</dc:title>
  <dc:creator>pc</dc:creator>
  <cp:lastModifiedBy>pc</cp:lastModifiedBy>
  <cp:revision>8</cp:revision>
  <dcterms:created xsi:type="dcterms:W3CDTF">2021-10-03T15:18:09Z</dcterms:created>
  <dcterms:modified xsi:type="dcterms:W3CDTF">2021-10-04T08:11:29Z</dcterms:modified>
</cp:coreProperties>
</file>