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3" r:id="rId3"/>
    <p:sldId id="257" r:id="rId4"/>
    <p:sldId id="259" r:id="rId5"/>
    <p:sldId id="260" r:id="rId6"/>
    <p:sldId id="261" r:id="rId7"/>
    <p:sldId id="264" r:id="rId8"/>
    <p:sldId id="265" r:id="rId9"/>
    <p:sldId id="266" r:id="rId10"/>
    <p:sldId id="267" r:id="rId11"/>
    <p:sldId id="262" r:id="rId12"/>
    <p:sldId id="258"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103" d="100"/>
          <a:sy n="103" d="100"/>
        </p:scale>
        <p:origin x="23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0D278E7-FC9F-47BD-8465-D9EA50511953}" type="datetimeFigureOut">
              <a:rPr lang="en-US" smtClean="0"/>
              <a:pPr/>
              <a:t>11/29/2021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10BB789-0591-405B-AAE7-94A057A61BB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D278E7-FC9F-47BD-8465-D9EA50511953}" type="datetimeFigureOut">
              <a:rPr lang="en-US" smtClean="0"/>
              <a:pPr/>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BB789-0591-405B-AAE7-94A057A61B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D278E7-FC9F-47BD-8465-D9EA50511953}" type="datetimeFigureOut">
              <a:rPr lang="en-US" smtClean="0"/>
              <a:pPr/>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BB789-0591-405B-AAE7-94A057A61B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0D278E7-FC9F-47BD-8465-D9EA50511953}" type="datetimeFigureOut">
              <a:rPr lang="en-US" smtClean="0"/>
              <a:pPr/>
              <a:t>11/29/2021</a:t>
            </a:fld>
            <a:endParaRPr lang="en-US"/>
          </a:p>
        </p:txBody>
      </p:sp>
      <p:sp>
        <p:nvSpPr>
          <p:cNvPr id="9" name="Slide Number Placeholder 8"/>
          <p:cNvSpPr>
            <a:spLocks noGrp="1"/>
          </p:cNvSpPr>
          <p:nvPr>
            <p:ph type="sldNum" sz="quarter" idx="15"/>
          </p:nvPr>
        </p:nvSpPr>
        <p:spPr/>
        <p:txBody>
          <a:bodyPr rtlCol="0"/>
          <a:lstStyle/>
          <a:p>
            <a:fld id="{C10BB789-0591-405B-AAE7-94A057A61BB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0D278E7-FC9F-47BD-8465-D9EA50511953}" type="datetimeFigureOut">
              <a:rPr lang="en-US" smtClean="0"/>
              <a:pPr/>
              <a:t>11/29/2021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10BB789-0591-405B-AAE7-94A057A61B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0D278E7-FC9F-47BD-8465-D9EA50511953}" type="datetimeFigureOut">
              <a:rPr lang="en-US" smtClean="0"/>
              <a:pPr/>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BB789-0591-405B-AAE7-94A057A61BB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0D278E7-FC9F-47BD-8465-D9EA50511953}" type="datetimeFigureOut">
              <a:rPr lang="en-US" smtClean="0"/>
              <a:pPr/>
              <a:t>11/29/2021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0BB789-0591-405B-AAE7-94A057A61BB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0D278E7-FC9F-47BD-8465-D9EA50511953}" type="datetimeFigureOut">
              <a:rPr lang="en-US" smtClean="0"/>
              <a:pPr/>
              <a:t>11/29/2021</a:t>
            </a:fld>
            <a:endParaRPr lang="en-US"/>
          </a:p>
        </p:txBody>
      </p:sp>
      <p:sp>
        <p:nvSpPr>
          <p:cNvPr id="7" name="Slide Number Placeholder 6"/>
          <p:cNvSpPr>
            <a:spLocks noGrp="1"/>
          </p:cNvSpPr>
          <p:nvPr>
            <p:ph type="sldNum" sz="quarter" idx="11"/>
          </p:nvPr>
        </p:nvSpPr>
        <p:spPr/>
        <p:txBody>
          <a:bodyPr rtlCol="0"/>
          <a:lstStyle/>
          <a:p>
            <a:fld id="{C10BB789-0591-405B-AAE7-94A057A61BB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278E7-FC9F-47BD-8465-D9EA50511953}" type="datetimeFigureOut">
              <a:rPr lang="en-US" smtClean="0"/>
              <a:pPr/>
              <a:t>11/29/2021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0BB789-0591-405B-AAE7-94A057A61B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0D278E7-FC9F-47BD-8465-D9EA50511953}" type="datetimeFigureOut">
              <a:rPr lang="en-US" smtClean="0"/>
              <a:pPr/>
              <a:t>11/29/2021</a:t>
            </a:fld>
            <a:endParaRPr lang="en-US"/>
          </a:p>
        </p:txBody>
      </p:sp>
      <p:sp>
        <p:nvSpPr>
          <p:cNvPr id="22" name="Slide Number Placeholder 21"/>
          <p:cNvSpPr>
            <a:spLocks noGrp="1"/>
          </p:cNvSpPr>
          <p:nvPr>
            <p:ph type="sldNum" sz="quarter" idx="15"/>
          </p:nvPr>
        </p:nvSpPr>
        <p:spPr/>
        <p:txBody>
          <a:bodyPr rtlCol="0"/>
          <a:lstStyle/>
          <a:p>
            <a:fld id="{C10BB789-0591-405B-AAE7-94A057A61BB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0D278E7-FC9F-47BD-8465-D9EA50511953}" type="datetimeFigureOut">
              <a:rPr lang="en-US" smtClean="0"/>
              <a:pPr/>
              <a:t>11/29/2021</a:t>
            </a:fld>
            <a:endParaRPr lang="en-US"/>
          </a:p>
        </p:txBody>
      </p:sp>
      <p:sp>
        <p:nvSpPr>
          <p:cNvPr id="18" name="Slide Number Placeholder 17"/>
          <p:cNvSpPr>
            <a:spLocks noGrp="1"/>
          </p:cNvSpPr>
          <p:nvPr>
            <p:ph type="sldNum" sz="quarter" idx="11"/>
          </p:nvPr>
        </p:nvSpPr>
        <p:spPr/>
        <p:txBody>
          <a:bodyPr rtlCol="0"/>
          <a:lstStyle/>
          <a:p>
            <a:fld id="{C10BB789-0591-405B-AAE7-94A057A61BB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0D278E7-FC9F-47BD-8465-D9EA50511953}" type="datetimeFigureOut">
              <a:rPr lang="en-US" smtClean="0"/>
              <a:pPr/>
              <a:t>11/29/2021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10BB789-0591-405B-AAE7-94A057A61B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google.com/url?sa=i&amp;url=https://slideplayer.dk/amp/11379769/&amp;psig=AOvVaw3BIQeU2ghVbVtIcXAhDsZM&amp;ust=1637245731688000&amp;source=images&amp;cd=vfe&amp;ved=0CAsQjRxqFwoTCODOqOXNn_QCFQAAAAAdAAAAABAK" TargetMode="External"/><Relationship Id="rId3" Type="http://schemas.openxmlformats.org/officeDocument/2006/relationships/hyperlink" Target="https://www.google.com/url?sa=i&amp;url=https://okc.rs/internet-bonton-pravila-lepog-ponasanja-onlajn/&amp;psig=AOvVaw2lxTjgrKmAYBWSmHtDrW-T&amp;ust=1637229049773000&amp;source=images&amp;cd=vfe&amp;ved=0CAgQjRxqFwoTCKCJmuKPn_QCFQAAAAAdAAAAABAD" TargetMode="External"/><Relationship Id="rId7" Type="http://schemas.openxmlformats.org/officeDocument/2006/relationships/hyperlink" Target="https://sites.google.com/site/opasnostnainternetu/" TargetMode="External"/><Relationship Id="rId2" Type="http://schemas.openxmlformats.org/officeDocument/2006/relationships/hyperlink" Target="https://www.google.com/url?sa=i&amp;url=https://www.facebook.com/vetrenjaca.org/&amp;psig=AOvVaw1VLdMtsmmGMt8yOahPYeKF&amp;ust=1636020494788000&amp;source=images&amp;cd=vfe&amp;ved=0CAgQjRxqFwoTCKC67bn5-_MCFQAAAAAdAAAAABAD" TargetMode="External"/><Relationship Id="rId1" Type="http://schemas.openxmlformats.org/officeDocument/2006/relationships/slideLayout" Target="../slideLayouts/slideLayout2.xml"/><Relationship Id="rId6" Type="http://schemas.openxmlformats.org/officeDocument/2006/relationships/hyperlink" Target="woaBl5_0AhXagaQKHUmdAtkQMygGegUIARCSAQ" TargetMode="External"/><Relationship Id="rId5" Type="http://schemas.openxmlformats.org/officeDocument/2006/relationships/hyperlink" Target="83%D1%81%D0%B8&amp;client=firefox-b-d&amp;ved=2ahUKEwjEmL23k5_0AhWRgc4BHemlDukQMygOegUIARC-AQ" TargetMode="External"/><Relationship Id="rId4" Type="http://schemas.openxmlformats.org/officeDocument/2006/relationships/hyperlink" Target="20%D0%B2%D0%B8%D1%80%D1%83%D1%81%D0%B8&amp;client=firefox-b-d&amp;ved=2ahUKEwjEmL23k5_0AhWRgc4BHemlDukQMygDegUIARCoAQ"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548680"/>
            <a:ext cx="6172200" cy="1894362"/>
          </a:xfrm>
        </p:spPr>
        <p:txBody>
          <a:bodyPr>
            <a:normAutofit/>
          </a:bodyPr>
          <a:lstStyle/>
          <a:p>
            <a:r>
              <a:rPr lang="sr-Cyrl-RS" sz="4400" dirty="0" smtClean="0"/>
              <a:t>Безбедност на Интернету</a:t>
            </a:r>
            <a:endParaRPr lang="en-US" sz="4400" dirty="0"/>
          </a:p>
        </p:txBody>
      </p:sp>
      <p:sp>
        <p:nvSpPr>
          <p:cNvPr id="3" name="Subtitle 2"/>
          <p:cNvSpPr>
            <a:spLocks noGrp="1"/>
          </p:cNvSpPr>
          <p:nvPr>
            <p:ph type="subTitle" idx="1"/>
          </p:nvPr>
        </p:nvSpPr>
        <p:spPr>
          <a:xfrm>
            <a:off x="6228184" y="4941168"/>
            <a:ext cx="2915816" cy="1371600"/>
          </a:xfrm>
        </p:spPr>
        <p:txBody>
          <a:bodyPr>
            <a:normAutofit/>
          </a:bodyPr>
          <a:lstStyle/>
          <a:p>
            <a:r>
              <a:rPr lang="sr-Cyrl-RS" dirty="0" smtClean="0"/>
              <a:t>Анастасија Радовић Ђорђе Ђорђевић Тадија Ракић Јанићијевић Никола</a:t>
            </a:r>
          </a:p>
          <a:p>
            <a:endParaRPr lang="sr-Cyrl-RS" dirty="0" smtClean="0"/>
          </a:p>
          <a:p>
            <a:endParaRPr lang="en-US" dirty="0"/>
          </a:p>
        </p:txBody>
      </p:sp>
      <p:sp>
        <p:nvSpPr>
          <p:cNvPr id="38914" name="AutoShape 2" descr="Bezbednost dece na internetu - Home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8916" name="AutoShape 4" descr="Bezbednost dece na internetu - Home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8918" name="AutoShape 6" descr="Bezbednost dece na internetu - Home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8920" name="AutoShape 8" descr="Bezbednost dece na internetu - Home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8922" name="AutoShape 10" descr="Bezbednost dece na internetu - Home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38923" name="Picture 11" descr="C:\Јони\индекс.jpg"/>
          <p:cNvPicPr>
            <a:picLocks noChangeAspect="1" noChangeArrowheads="1"/>
          </p:cNvPicPr>
          <p:nvPr/>
        </p:nvPicPr>
        <p:blipFill>
          <a:blip r:embed="rId2" cstate="print"/>
          <a:srcRect/>
          <a:stretch>
            <a:fillRect/>
          </a:stretch>
        </p:blipFill>
        <p:spPr bwMode="auto">
          <a:xfrm>
            <a:off x="1907704" y="2996952"/>
            <a:ext cx="4005125" cy="2999978"/>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Ауторска права</a:t>
            </a:r>
            <a:endParaRPr lang="en-US" dirty="0"/>
          </a:p>
        </p:txBody>
      </p:sp>
      <p:sp>
        <p:nvSpPr>
          <p:cNvPr id="3" name="Content Placeholder 2"/>
          <p:cNvSpPr>
            <a:spLocks noGrp="1"/>
          </p:cNvSpPr>
          <p:nvPr>
            <p:ph sz="quarter" idx="1"/>
          </p:nvPr>
        </p:nvSpPr>
        <p:spPr/>
        <p:txBody>
          <a:bodyPr/>
          <a:lstStyle/>
          <a:p>
            <a:r>
              <a:rPr lang="sr-Cyrl-RS" dirty="0" smtClean="0"/>
              <a:t>Када правимо неку презентацију или текст морамо поштовати ауторска права и написати све линкове које смо користили. Тако ћемо испоштовати труд и рад аутора сајтова које смо употребили. Такође, илегално је красти видео материјале, слике, песме итд. и преузимати заслуге за њих.</a:t>
            </a:r>
            <a:endParaRPr lang="en-US" dirty="0"/>
          </a:p>
        </p:txBody>
      </p:sp>
      <p:pic>
        <p:nvPicPr>
          <p:cNvPr id="1026" name="Picture 2" descr="D:\Skola (pakao)\Informatika\безбедност на интернету\copyright.jpg"/>
          <p:cNvPicPr>
            <a:picLocks noChangeAspect="1" noChangeArrowheads="1"/>
          </p:cNvPicPr>
          <p:nvPr/>
        </p:nvPicPr>
        <p:blipFill>
          <a:blip r:embed="rId2" cstate="print"/>
          <a:srcRect/>
          <a:stretch>
            <a:fillRect/>
          </a:stretch>
        </p:blipFill>
        <p:spPr bwMode="auto">
          <a:xfrm>
            <a:off x="4500562" y="4000504"/>
            <a:ext cx="3393273" cy="2262182"/>
          </a:xfrm>
          <a:prstGeom prst="rect">
            <a:avLst/>
          </a:prstGeom>
          <a:noFill/>
        </p:spPr>
      </p:pic>
      <p:pic>
        <p:nvPicPr>
          <p:cNvPr id="5" name="Picture 2" descr="D:\Skola (pakao)\Informatika\безбедност на интернету\unnamed.jpg"/>
          <p:cNvPicPr>
            <a:picLocks noChangeAspect="1" noChangeArrowheads="1"/>
          </p:cNvPicPr>
          <p:nvPr/>
        </p:nvPicPr>
        <p:blipFill>
          <a:blip r:embed="rId3"/>
          <a:srcRect/>
          <a:stretch>
            <a:fillRect/>
          </a:stretch>
        </p:blipFill>
        <p:spPr bwMode="auto">
          <a:xfrm>
            <a:off x="571472" y="4286256"/>
            <a:ext cx="3214710" cy="2411033"/>
          </a:xfrm>
          <a:prstGeom prst="rect">
            <a:avLst/>
          </a:prstGeom>
          <a:noFill/>
        </p:spPr>
      </p:pic>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Коме се обратити за помоћ?</a:t>
            </a:r>
            <a:endParaRPr lang="sr-Cyrl-RS" dirty="0"/>
          </a:p>
        </p:txBody>
      </p:sp>
      <p:sp>
        <p:nvSpPr>
          <p:cNvPr id="3" name="Content Placeholder 2"/>
          <p:cNvSpPr>
            <a:spLocks noGrp="1"/>
          </p:cNvSpPr>
          <p:nvPr>
            <p:ph sz="quarter" idx="1"/>
          </p:nvPr>
        </p:nvSpPr>
        <p:spPr/>
        <p:txBody>
          <a:bodyPr/>
          <a:lstStyle/>
          <a:p>
            <a:r>
              <a:rPr lang="sr-Cyrl-RS" dirty="0" smtClean="0"/>
              <a:t>Интернет је јако опасно место и није срамота тражити помоћ, зато се треба обратити најближој старијој особи или можете позвати број 19833- Национални контакт центар за безбедност деце на интернету. </a:t>
            </a:r>
            <a:endParaRPr lang="sr-Cyrl-RS" dirty="0"/>
          </a:p>
        </p:txBody>
      </p:sp>
      <p:pic>
        <p:nvPicPr>
          <p:cNvPr id="2050" name="Picture 2" descr="D:\Skola (pakao)\Informatika\безбедност на интернету\download.jfif"/>
          <p:cNvPicPr>
            <a:picLocks noChangeAspect="1" noChangeArrowheads="1"/>
          </p:cNvPicPr>
          <p:nvPr/>
        </p:nvPicPr>
        <p:blipFill>
          <a:blip r:embed="rId2"/>
          <a:srcRect/>
          <a:stretch>
            <a:fillRect/>
          </a:stretch>
        </p:blipFill>
        <p:spPr bwMode="auto">
          <a:xfrm>
            <a:off x="1071538" y="4429132"/>
            <a:ext cx="2133600" cy="2143125"/>
          </a:xfrm>
          <a:prstGeom prst="rect">
            <a:avLst/>
          </a:prstGeom>
          <a:noFill/>
        </p:spPr>
      </p:pic>
      <p:pic>
        <p:nvPicPr>
          <p:cNvPr id="2051" name="Picture 3" descr="D:\Skola (pakao)\Informatika\безбедност на интернету\CxL1Oopk_400x400.jpg"/>
          <p:cNvPicPr>
            <a:picLocks noChangeAspect="1" noChangeArrowheads="1"/>
          </p:cNvPicPr>
          <p:nvPr/>
        </p:nvPicPr>
        <p:blipFill>
          <a:blip r:embed="rId3"/>
          <a:srcRect/>
          <a:stretch>
            <a:fillRect/>
          </a:stretch>
        </p:blipFill>
        <p:spPr bwMode="auto">
          <a:xfrm>
            <a:off x="5214942" y="4143380"/>
            <a:ext cx="2452678" cy="2452678"/>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Коришћени линкови</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800" dirty="0" smtClean="0">
                <a:hlinkClick r:id="rId2"/>
              </a:rPr>
              <a:t>https://www.google.com/url?sa=i&amp;url=https%3A%2F%2Fwww.facebook.com%2Fvetrenjaca.org%2F&amp;psig=AOvVaw1VLdMtsmmGMt8yOahPYeKF&amp;ust=1636020494788000&amp;source=images&amp;cd=vfe&amp;ved=0CAgQjRxqFwoTCKC67bn5-_MCFQAAAAAdAAAAABAD</a:t>
            </a:r>
            <a:endParaRPr lang="sr-Cyrl-RS" sz="800" dirty="0" smtClean="0"/>
          </a:p>
          <a:p>
            <a:r>
              <a:rPr lang="en-US" sz="800" dirty="0" smtClean="0"/>
              <a:t>https://www.google.com/url?sa=i&amp;url=https%3A%2F%2Fwww.lepoticaizver.com%2Fblog%2Fproblemi-modernog-doba-drustvene-mreze-kao-vid-emotivnog-iskusenja-kako-sa-njima-postupati&amp;psig=AOvVaw2bL2H7we8RVpM37bsx8bDv&amp;ust=1636021140406000&amp;source=images&amp;cd=vfe&amp;ved=0CAgQjRxqFwoTCJD-54b8-_MCFQAAAAAdAAAAABAE</a:t>
            </a:r>
            <a:endParaRPr lang="sr-Cyrl-RS" sz="800" dirty="0" smtClean="0"/>
          </a:p>
          <a:p>
            <a:r>
              <a:rPr lang="en-US" sz="800" dirty="0" smtClean="0"/>
              <a:t>https://www.google.com/url?sa=i&amp;url=https%3A%2F%2Fwww.srbijadanas.com%2Fit%2Fvesti%2Fkako-je-ovo-doslo-do-njih-hakeri-prodaju-30-miliona-licnih-podataka-kreditnih-kartica-2020-02-01&amp;psig=AOvVaw2N-uy6uIjS0FK3jhHxr11J&amp;ust=1637244416296000&amp;source=images&amp;cd=vfe&amp;ved=0CAsQjRxqFwoTCIDFmPDIn_QCFQAAAAAdAAAAABAa</a:t>
            </a:r>
            <a:endParaRPr lang="sr-Cyrl-RS" sz="800" dirty="0" smtClean="0"/>
          </a:p>
          <a:p>
            <a:r>
              <a:rPr lang="en-US" sz="800" dirty="0" smtClean="0"/>
              <a:t>https://www.google.com/url?sa=i&amp;url=https%3A%2F%2Fbs.traasgpu.com%2Fkradja-identiteta-u-aziji%2F&amp;psig=AOvVaw2N-uy6uIjS0FK3jhHxr11J&amp;ust=1637244416296000&amp;source=images&amp;cd=vfe&amp;ved=0CAsQjRxqFwoTCIDFmPDIn_QCFQAAAAAdAAAAABAU</a:t>
            </a:r>
            <a:endParaRPr lang="sr-Cyrl-RS" sz="800" dirty="0" smtClean="0"/>
          </a:p>
          <a:p>
            <a:r>
              <a:rPr lang="en-US" sz="800" dirty="0" smtClean="0"/>
              <a:t>https://www.google.com/url?sa=i&amp;url=https%3A%2F%2Fedutorij.e-skole.hr%2Fshare%2Fproxy%2Falfresco-noauth%2Fedutorij%2Fapi%2Fproxy-guest%2F2c2a3a84-e2ca-464a-9f67-d11fd5a3a83d%2Fhtml%2F426_pravila_privatnosti_i_nacini_predstavljanja_na_internetu.html&amp;psig=AOvVaw2Pxg5q9s2_Xb6KvlajNXDy&amp;ust=1637243567455000&amp;source=images&amp;cd=vfe&amp;ved=0CAsQjRxqFwoTCMivmN3Fn_QCFQAAAAAdAAAAABAZ</a:t>
            </a:r>
            <a:endParaRPr lang="sr-Cyrl-RS" sz="800" dirty="0" smtClean="0"/>
          </a:p>
          <a:p>
            <a:pPr>
              <a:buNone/>
            </a:pPr>
            <a:r>
              <a:rPr lang="sr-Cyrl-RS" sz="800" dirty="0" smtClean="0"/>
              <a:t>            </a:t>
            </a:r>
            <a:r>
              <a:rPr lang="en-US" sz="800" dirty="0" smtClean="0"/>
              <a:t>https://www.google.com/url?sa=i&amp;url=https%3A%2F%2Fwww.medijskapismenost.hr%2Fkako-se-zastititi-od-krade-online-identiteta%2F&amp;psig=AOvVaw2Pxg5q9s2_Xb6KvlajNXDy&amp;ust=1637243567455000&amp;source=images&amp;cd=vfe&amp;ved=0CAsQjRxqFwoTCMivmN3Fn_QCFQAAAAAdAAAAABADhttps://www.google.com/url?sa=i&amp;url=https%3A%2F%2Ftwitter.com%2Fpametnobezbedno%2Fstatus%2F1101411469575548928&amp;psig=AOvVaw2zpJCqlL2_jCaaMUu1qNUo&amp;ust=1637242333858000&amp;source=images&amp;cd=vfe&amp;ved=0CAsQjRxqFwoTCMD40ZLBn_QCFQAAAAAdAAAAABAD</a:t>
            </a:r>
            <a:endParaRPr lang="sr-Cyrl-RS" sz="800" dirty="0" smtClean="0"/>
          </a:p>
          <a:p>
            <a:pPr>
              <a:buNone/>
            </a:pPr>
            <a:r>
              <a:rPr lang="sr-Cyrl-RS" sz="800" dirty="0" smtClean="0"/>
              <a:t>          </a:t>
            </a:r>
            <a:r>
              <a:rPr lang="en-US" sz="800" dirty="0" smtClean="0"/>
              <a:t>https://www.google.com/url?sa=i&amp;url=https%3A%2F%2Fkrusevacpress.com%2Fkako-protiv-nasilja-na-drustvenim-mrezama-iza-tastature-svi-su-jaki%2F&amp;psig=AOvVaw1rb2OIO477ExI8mGFquARg&amp;ust=1636021043020000&amp;source=images&amp;cd=vfe&amp;ved=0CAgQjRxqFwoTCJjc4Z78-_MCFQAAAAAdAAAAABAD</a:t>
            </a:r>
            <a:endParaRPr lang="sr-Cyrl-RS" sz="800" dirty="0" smtClean="0"/>
          </a:p>
          <a:p>
            <a:r>
              <a:rPr lang="en-US" sz="800" dirty="0" smtClean="0">
                <a:hlinkClick r:id="rId3"/>
              </a:rPr>
              <a:t>https://www.google.com/url?sa=i&amp;url=https%3A%2F%2Fokc.rs%2Finternet-bonton-pravila-lepog-ponasanja-onlajn%2F&amp;psig=AOvVaw2lxTjgrKmAYBWSmHtDrW-T&amp;ust=1637229049773000&amp;source=images&amp;cd=vfe&amp;ved=0CAgQjRxqFwoTCKCJmuKPn_QCFQAAAAAdAAAAABAD</a:t>
            </a:r>
            <a:endParaRPr lang="sr-Cyrl-RS" sz="800" dirty="0" smtClean="0"/>
          </a:p>
          <a:p>
            <a:r>
              <a:rPr lang="en-US" sz="800" dirty="0" smtClean="0"/>
              <a:t>https://www.google.com/imgres?imgurl=https%3A%2F%2Fsites.google.com%2Fsite%2Fkompjuterskivirusi54%2F_%2Frsrc%2F1487747095833%2Fhome%2Fscreenshot1.png&amp;imgrefurl=https%3A%2F%2Fsites.google.com%2Fsite%2Fkompjuterskivirusi54%2Fhome%3Foverridemobile%3Dtrue&amp;tbnid=IX7AqBt7Q4K4LM&amp;vet=12ahUKEwjEmL23k5_0AhWRgc4BHemlDukQMygDegUIARCoAQ..</a:t>
            </a:r>
            <a:r>
              <a:rPr lang="en-US" sz="800" dirty="0" err="1" smtClean="0"/>
              <a:t>i&amp;docid</a:t>
            </a:r>
            <a:r>
              <a:rPr lang="en-US" sz="800" dirty="0" smtClean="0"/>
              <a:t>=GFAeMHxlvg3FCM&amp;w=583&amp;h=438&amp;itg=1&amp;q=%D0%BA%D0%BE%D0%BC%D0%BF%D1%98%D1%83%D1%82%D0%B5%D1%80%D1%81%D0%BA%D0%B8%</a:t>
            </a:r>
            <a:r>
              <a:rPr lang="en-US" sz="800" dirty="0" smtClean="0">
                <a:hlinkClick r:id="rId4" action="ppaction://hlinkfile"/>
              </a:rPr>
              <a:t>20%D0%B2%D0%B8%D1%80%D1%83%D1%81%D0%B8&amp;client=</a:t>
            </a:r>
            <a:r>
              <a:rPr lang="en-US" sz="800" dirty="0" err="1" smtClean="0">
                <a:hlinkClick r:id="rId4" action="ppaction://hlinkfile"/>
              </a:rPr>
              <a:t>firefox</a:t>
            </a:r>
            <a:r>
              <a:rPr lang="en-US" sz="800" dirty="0" smtClean="0">
                <a:hlinkClick r:id="rId4" action="ppaction://hlinkfile"/>
              </a:rPr>
              <a:t>-b-</a:t>
            </a:r>
            <a:r>
              <a:rPr lang="en-US" sz="800" dirty="0" err="1" smtClean="0">
                <a:hlinkClick r:id="rId4" action="ppaction://hlinkfile"/>
              </a:rPr>
              <a:t>d&amp;ved</a:t>
            </a:r>
            <a:r>
              <a:rPr lang="en-US" sz="800" dirty="0" smtClean="0">
                <a:hlinkClick r:id="rId4" action="ppaction://hlinkfile"/>
              </a:rPr>
              <a:t>=2ahUKEwjEmL23k5_0AhWRgc4BHemlDukQMygDegUIARCoAQ</a:t>
            </a:r>
            <a:endParaRPr lang="sr-Cyrl-RS" sz="800" dirty="0" smtClean="0"/>
          </a:p>
          <a:p>
            <a:r>
              <a:rPr lang="en-US" sz="800" dirty="0" smtClean="0"/>
              <a:t>https://www.google.com/imgres?imgurl=http%3A%2F%2Fstatic.vesti.rs%2Fdownloads%2F747356926_2.jpg&amp;imgrefurl=https%3A%2F%2Fwww.vesti.rs%2FAntivirusi%2F&amp;tbnid=mUQI-yMNBz-0jM&amp;vet=12ahUKEwjEmL23k5_0AhWRgc4BHemlDukQMygOegUIARC-AQ..</a:t>
            </a:r>
            <a:r>
              <a:rPr lang="en-US" sz="800" dirty="0" err="1" smtClean="0"/>
              <a:t>i&amp;docid</a:t>
            </a:r>
            <a:r>
              <a:rPr lang="en-US" sz="800" dirty="0" smtClean="0"/>
              <a:t>=84NHk8g8OF5FcM&amp;w=640&amp;h=480&amp;itg=1&amp;q=%D0%BA%D0%BE%D0%BC%D0%BF%D1%98%D1%83%D1%82%D0%B5%D1%80%D1%81%D0%BA%D0%B8%20%D0%B2%D0%B8%D1%80%D1%</a:t>
            </a:r>
            <a:r>
              <a:rPr lang="en-US" sz="800" dirty="0" smtClean="0">
                <a:hlinkClick r:id="rId5" action="ppaction://hlinkfile"/>
              </a:rPr>
              <a:t>83%D1%81%D0%B8&amp;client=</a:t>
            </a:r>
            <a:r>
              <a:rPr lang="en-US" sz="800" dirty="0" err="1" smtClean="0">
                <a:hlinkClick r:id="rId5" action="ppaction://hlinkfile"/>
              </a:rPr>
              <a:t>firefox</a:t>
            </a:r>
            <a:r>
              <a:rPr lang="en-US" sz="800" dirty="0" smtClean="0">
                <a:hlinkClick r:id="rId5" action="ppaction://hlinkfile"/>
              </a:rPr>
              <a:t>-b-</a:t>
            </a:r>
            <a:r>
              <a:rPr lang="en-US" sz="800" dirty="0" err="1" smtClean="0">
                <a:hlinkClick r:id="rId5" action="ppaction://hlinkfile"/>
              </a:rPr>
              <a:t>d&amp;ved</a:t>
            </a:r>
            <a:r>
              <a:rPr lang="en-US" sz="800" dirty="0" smtClean="0">
                <a:hlinkClick r:id="rId5" action="ppaction://hlinkfile"/>
              </a:rPr>
              <a:t>=2ahUKEwjEmL23k5_0AhWRgc4BHemlDukQMygOegUIARC-AQ</a:t>
            </a:r>
            <a:endParaRPr lang="sr-Cyrl-RS" sz="800" dirty="0" smtClean="0"/>
          </a:p>
          <a:p>
            <a:r>
              <a:rPr lang="en-US" sz="800" dirty="0" smtClean="0"/>
              <a:t>https://www.google.com/imgres?imgurl=https%3A%2F%2Fwww.ucionica.net%2Fwp-content%2Fuploads%2F2013%2F11%2Fucionica.net_cookie_noseca1-1024x683.jpg&amp;imgrefurl=https%3A%2F%2Fwww.ucionica.net%2Finternet%2Fsto-su-to-kolacici-cookies-i-cemu-sluze-2314%2F&amp;tbnid=Mp1mCA1vjETUvM&amp;vet=12ahUKEwi5woaBl5_0AhXagaQKHUmdAtkQMygGegUIARCSAQ..</a:t>
            </a:r>
            <a:r>
              <a:rPr lang="en-US" sz="800" dirty="0" err="1" smtClean="0"/>
              <a:t>i&amp;docid</a:t>
            </a:r>
            <a:r>
              <a:rPr lang="en-US" sz="800" dirty="0" smtClean="0"/>
              <a:t>=Nph89ammpG1GpM&amp;w=1024&amp;h=683&amp;q=%D0%BA%D0%BE%D0%BB%D0%B0%D1%86%D0%B8%D1%86%D0%B8&amp;client=</a:t>
            </a:r>
            <a:r>
              <a:rPr lang="en-US" sz="800" dirty="0" err="1" smtClean="0"/>
              <a:t>firefox</a:t>
            </a:r>
            <a:r>
              <a:rPr lang="en-US" sz="800" dirty="0" smtClean="0"/>
              <a:t>-b-</a:t>
            </a:r>
            <a:r>
              <a:rPr lang="en-US" sz="800" dirty="0" err="1" smtClean="0"/>
              <a:t>d&amp;ved</a:t>
            </a:r>
            <a:r>
              <a:rPr lang="en-US" sz="800" dirty="0" smtClean="0"/>
              <a:t>=2ahUKEwi5</a:t>
            </a:r>
            <a:r>
              <a:rPr lang="en-US" sz="800" dirty="0" smtClean="0">
                <a:hlinkClick r:id="rId6" action="ppaction://hlinkfile"/>
              </a:rPr>
              <a:t>woaBl5_0AhXagaQKHUmdAtkQMygGegUIARCSAQ</a:t>
            </a:r>
            <a:endParaRPr lang="sr-Cyrl-RS" sz="800" dirty="0" smtClean="0"/>
          </a:p>
          <a:p>
            <a:r>
              <a:rPr lang="en-US" sz="800" dirty="0" smtClean="0">
                <a:hlinkClick r:id="rId7"/>
              </a:rPr>
              <a:t>https://sites.google.com/site/opasnostnainternetu/</a:t>
            </a:r>
            <a:r>
              <a:rPr lang="sr-Cyrl-RS" sz="800" dirty="0" smtClean="0"/>
              <a:t> </a:t>
            </a:r>
          </a:p>
          <a:p>
            <a:r>
              <a:rPr lang="en-US" sz="800" dirty="0" smtClean="0"/>
              <a:t>https://www.google.com/url?sa=i&amp;url=http%3A%2F%2Fpametnoibezbedno.gov.rs%2Ffiles%2Ffile_upload%2Ffajl%2F1495_prezentacija-za-decu1.pdf&amp;psig=AOvVaw29kOhlYp1WV3VkLUPz7OVd&amp;ust=1637242178053000&amp;source=images&amp;cd=vfe&amp;ved=0CAsQjRxqFwoTCLDokdvAn_QCFQAAAAAdAAAAABAD</a:t>
            </a:r>
            <a:endParaRPr lang="sr-Cyrl-RS" sz="800" dirty="0" smtClean="0"/>
          </a:p>
          <a:p>
            <a:r>
              <a:rPr lang="en-US" sz="800" dirty="0" smtClean="0"/>
              <a:t>https://www.google.com/url?sa=i&amp;url=http%3A%2F%2Fvozac.tesear.com%2Fautorska-prava-prezentacija%2F&amp;psig=AOvVaw3x_6q462McAhxRI0S9aZ9a&amp;ust=1637336999339000&amp;source=images&amp;cd=vfe&amp;ved=0CAsQjRxqFwoTCLDgiemhovQCFQAAAAAdAAAAABAQ</a:t>
            </a:r>
            <a:endParaRPr lang="sr-Cyrl-RS" sz="800" dirty="0" smtClean="0"/>
          </a:p>
          <a:p>
            <a:r>
              <a:rPr lang="en-US" sz="800" dirty="0" smtClean="0">
                <a:hlinkClick r:id="rId8"/>
              </a:rPr>
              <a:t>https://www.google.com/url?sa=i&amp;url=https%3A%2F%2Fslideplayer.dk%2Famp%2F11379769%2F&amp;psig=AOvVaw3BIQeU2ghVbVtIcXAhDsZM&amp;ust=1637245731688000&amp;source=images&amp;cd=vfe&amp;ved=0CAsQjRxqFwoTCODOqOXNn_QCFQAAAAAdAAAAABAK</a:t>
            </a:r>
            <a:endParaRPr lang="sr-Cyrl-RS" sz="800" dirty="0" smtClean="0"/>
          </a:p>
          <a:p>
            <a:r>
              <a:rPr lang="en-US" sz="800" dirty="0" smtClean="0"/>
              <a:t>https://www.google.com/url?sa=i&amp;url=http%3A%2F%2Fwww.seecult.org%2Fvest%2Fnsk-autorska-prava-u-haosu&amp;psig=AOvVaw3x_6q462McAhxRI0S9aZ9a&amp;ust=1637336999339000&amp;source=images&amp;cd=vfe&amp;ved=0CAsQjRxqFwoTCLDgiemhovQCFQAAAAAdAAAAABAc</a:t>
            </a:r>
            <a:endParaRPr lang="en-US" sz="800" dirty="0"/>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sr-Cyrl-RS" sz="4800" dirty="0" smtClean="0"/>
              <a:t>Поздрав!</a:t>
            </a:r>
            <a:endParaRPr lang="en-US" sz="4800" dirty="0"/>
          </a:p>
        </p:txBody>
      </p:sp>
      <p:pic>
        <p:nvPicPr>
          <p:cNvPr id="1026" name="Picture 2" descr="D:\Skola (pakao)\Informatika\безбедност на интернету\kraj-hvala-na-9f338b25a4.jpg"/>
          <p:cNvPicPr>
            <a:picLocks noGrp="1" noChangeAspect="1" noChangeArrowheads="1"/>
          </p:cNvPicPr>
          <p:nvPr>
            <p:ph sz="quarter" idx="1"/>
          </p:nvPr>
        </p:nvPicPr>
        <p:blipFill>
          <a:blip r:embed="rId2"/>
          <a:srcRect/>
          <a:stretch>
            <a:fillRect/>
          </a:stretch>
        </p:blipFill>
        <p:spPr bwMode="auto">
          <a:xfrm>
            <a:off x="0" y="0"/>
            <a:ext cx="9144000" cy="6858000"/>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Опасности на интернету</a:t>
            </a:r>
            <a:endParaRPr lang="en-US" dirty="0"/>
          </a:p>
        </p:txBody>
      </p:sp>
      <p:sp>
        <p:nvSpPr>
          <p:cNvPr id="3" name="Content Placeholder 2"/>
          <p:cNvSpPr>
            <a:spLocks noGrp="1"/>
          </p:cNvSpPr>
          <p:nvPr>
            <p:ph sz="quarter" idx="1"/>
          </p:nvPr>
        </p:nvSpPr>
        <p:spPr/>
        <p:txBody>
          <a:bodyPr/>
          <a:lstStyle/>
          <a:p>
            <a:r>
              <a:rPr lang="sr-Cyrl-RS" dirty="0" smtClean="0"/>
              <a:t>Интернет је корисно али и опасно место, зато треба бити пажљив и чувати се од оваквих опасности:</a:t>
            </a:r>
          </a:p>
          <a:p>
            <a:pPr>
              <a:buNone/>
            </a:pPr>
            <a:r>
              <a:rPr lang="en-US" dirty="0" smtClean="0"/>
              <a:t>  -</a:t>
            </a:r>
            <a:r>
              <a:rPr lang="sr-Cyrl-RS" dirty="0" smtClean="0"/>
              <a:t>Крађа </a:t>
            </a:r>
          </a:p>
          <a:p>
            <a:pPr>
              <a:buNone/>
            </a:pPr>
            <a:r>
              <a:rPr lang="en-US" dirty="0" smtClean="0"/>
              <a:t>  -</a:t>
            </a:r>
            <a:r>
              <a:rPr lang="sr-Cyrl-RS" dirty="0" smtClean="0"/>
              <a:t>Блуд</a:t>
            </a:r>
          </a:p>
          <a:p>
            <a:pPr>
              <a:buNone/>
            </a:pPr>
            <a:r>
              <a:rPr lang="en-US" dirty="0" smtClean="0"/>
              <a:t>  -</a:t>
            </a:r>
            <a:r>
              <a:rPr lang="sr-Cyrl-RS" dirty="0" smtClean="0"/>
              <a:t>Електронско насиље</a:t>
            </a:r>
          </a:p>
          <a:p>
            <a:pPr>
              <a:buNone/>
            </a:pPr>
            <a:r>
              <a:rPr lang="en-US" dirty="0" smtClean="0"/>
              <a:t>  -</a:t>
            </a:r>
            <a:r>
              <a:rPr lang="sr-Cyrl-RS" dirty="0" smtClean="0"/>
              <a:t>Сугестија</a:t>
            </a:r>
          </a:p>
          <a:p>
            <a:pPr>
              <a:buNone/>
            </a:pPr>
            <a:r>
              <a:rPr lang="en-US" dirty="0" smtClean="0"/>
              <a:t>  -</a:t>
            </a:r>
            <a:r>
              <a:rPr lang="sr-Cyrl-RS" dirty="0" smtClean="0"/>
              <a:t>Друштвене мреже и друго</a:t>
            </a:r>
            <a:endParaRPr lang="en-US" dirty="0"/>
          </a:p>
        </p:txBody>
      </p:sp>
      <p:pic>
        <p:nvPicPr>
          <p:cNvPr id="1026" name="Picture 2" descr="D:\Skola (pakao)\Informatika\безбедност на интернету\hhahha.jpeg"/>
          <p:cNvPicPr>
            <a:picLocks noChangeAspect="1" noChangeArrowheads="1"/>
          </p:cNvPicPr>
          <p:nvPr/>
        </p:nvPicPr>
        <p:blipFill>
          <a:blip r:embed="rId2"/>
          <a:srcRect/>
          <a:stretch>
            <a:fillRect/>
          </a:stretch>
        </p:blipFill>
        <p:spPr bwMode="auto">
          <a:xfrm>
            <a:off x="4857752" y="4429132"/>
            <a:ext cx="2619375" cy="1743075"/>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    Друштвене мреже</a:t>
            </a:r>
            <a:endParaRPr lang="en-US" dirty="0"/>
          </a:p>
        </p:txBody>
      </p:sp>
      <p:sp>
        <p:nvSpPr>
          <p:cNvPr id="3" name="Content Placeholder 2"/>
          <p:cNvSpPr>
            <a:spLocks noGrp="1"/>
          </p:cNvSpPr>
          <p:nvPr>
            <p:ph sz="quarter" idx="1"/>
          </p:nvPr>
        </p:nvSpPr>
        <p:spPr/>
        <p:txBody>
          <a:bodyPr>
            <a:normAutofit/>
          </a:bodyPr>
          <a:lstStyle/>
          <a:p>
            <a:r>
              <a:rPr lang="sr-Cyrl-RS" dirty="0" smtClean="0"/>
              <a:t>Друштвене мреже су корисне због ширења информација али не треба веровати у све што нађете на интернету.</a:t>
            </a:r>
          </a:p>
          <a:p>
            <a:r>
              <a:rPr lang="sr-Cyrl-RS" dirty="0" smtClean="0"/>
              <a:t>Да би смо били безбедни на друштвеним мрежама морамо поштовати нека пр</a:t>
            </a:r>
            <a:r>
              <a:rPr lang="en-US" dirty="0" smtClean="0"/>
              <a:t>a</a:t>
            </a:r>
            <a:r>
              <a:rPr lang="sr-Cyrl-RS" dirty="0" smtClean="0"/>
              <a:t>вила:</a:t>
            </a:r>
          </a:p>
          <a:p>
            <a:pPr>
              <a:buNone/>
            </a:pPr>
            <a:r>
              <a:rPr lang="sr-Cyrl-RS" dirty="0" smtClean="0"/>
              <a:t>1. Штити своје шифре</a:t>
            </a:r>
          </a:p>
          <a:p>
            <a:pPr>
              <a:buNone/>
            </a:pPr>
            <a:r>
              <a:rPr lang="sr-Cyrl-RS" dirty="0" smtClean="0"/>
              <a:t>2. Немој да одајеш превише информација</a:t>
            </a:r>
          </a:p>
          <a:p>
            <a:pPr>
              <a:buNone/>
            </a:pPr>
            <a:r>
              <a:rPr lang="sr-Cyrl-RS" dirty="0" smtClean="0"/>
              <a:t>3. Прилагоди подешавања приватности</a:t>
            </a:r>
          </a:p>
          <a:p>
            <a:pPr>
              <a:buNone/>
            </a:pPr>
            <a:r>
              <a:rPr lang="sr-Cyrl-RS" dirty="0" smtClean="0"/>
              <a:t>4. Контролиши коментаре</a:t>
            </a:r>
          </a:p>
          <a:p>
            <a:pPr>
              <a:buNone/>
            </a:pPr>
            <a:r>
              <a:rPr lang="sr-Cyrl-RS" dirty="0" smtClean="0"/>
              <a:t>5. Велики број пријатеља не значи право пријатељство</a:t>
            </a:r>
            <a:endParaRPr lang="en-US" dirty="0"/>
          </a:p>
        </p:txBody>
      </p:sp>
      <p:pic>
        <p:nvPicPr>
          <p:cNvPr id="25601" name="Picture 1" descr="C:\Јони\02-drustvene-mreze.jpg"/>
          <p:cNvPicPr>
            <a:picLocks noChangeAspect="1" noChangeArrowheads="1"/>
          </p:cNvPicPr>
          <p:nvPr/>
        </p:nvPicPr>
        <p:blipFill>
          <a:blip r:embed="rId2" cstate="print"/>
          <a:srcRect/>
          <a:stretch>
            <a:fillRect/>
          </a:stretch>
        </p:blipFill>
        <p:spPr bwMode="auto">
          <a:xfrm>
            <a:off x="6588224" y="332656"/>
            <a:ext cx="1984203" cy="1340768"/>
          </a:xfrm>
          <a:prstGeom prst="rect">
            <a:avLst/>
          </a:prstGeom>
          <a:noFill/>
        </p:spPr>
      </p:pic>
      <p:pic>
        <p:nvPicPr>
          <p:cNvPr id="25602" name="Picture 2" descr="C:\Јони\бра.jpg"/>
          <p:cNvPicPr>
            <a:picLocks noChangeAspect="1" noChangeArrowheads="1"/>
          </p:cNvPicPr>
          <p:nvPr/>
        </p:nvPicPr>
        <p:blipFill>
          <a:blip r:embed="rId3" cstate="print"/>
          <a:srcRect/>
          <a:stretch>
            <a:fillRect/>
          </a:stretch>
        </p:blipFill>
        <p:spPr bwMode="auto">
          <a:xfrm>
            <a:off x="0" y="0"/>
            <a:ext cx="2451980" cy="1293439"/>
          </a:xfrm>
          <a:prstGeom prst="rect">
            <a:avLst/>
          </a:prstGeom>
          <a:noFill/>
        </p:spPr>
      </p:pic>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Интернет бонтон</a:t>
            </a:r>
            <a:endParaRPr lang="sr-Cyrl-RS" dirty="0"/>
          </a:p>
        </p:txBody>
      </p:sp>
      <p:sp>
        <p:nvSpPr>
          <p:cNvPr id="3" name="Content Placeholder 2"/>
          <p:cNvSpPr>
            <a:spLocks noGrp="1"/>
          </p:cNvSpPr>
          <p:nvPr>
            <p:ph sz="quarter" idx="1"/>
          </p:nvPr>
        </p:nvSpPr>
        <p:spPr/>
        <p:txBody>
          <a:bodyPr>
            <a:normAutofit/>
          </a:bodyPr>
          <a:lstStyle/>
          <a:p>
            <a:r>
              <a:rPr lang="sr-Cyrl-RS" dirty="0" smtClean="0"/>
              <a:t>Правила понашања на интернету се не разликују од правила понашања у животу. Ево неких правила којих се треба придржавати:</a:t>
            </a:r>
          </a:p>
          <a:p>
            <a:r>
              <a:rPr lang="sr-Cyrl-RS" dirty="0" smtClean="0"/>
              <a:t>Не пиши великим словима, то се сматра викањем;</a:t>
            </a:r>
          </a:p>
          <a:p>
            <a:r>
              <a:rPr lang="sr-Cyrl-RS" dirty="0" smtClean="0"/>
              <a:t>Никада се не представљајте као неко други;</a:t>
            </a:r>
          </a:p>
          <a:p>
            <a:r>
              <a:rPr lang="sr-Cyrl-RS" dirty="0" smtClean="0"/>
              <a:t>Поштуј ауторска права!</a:t>
            </a:r>
          </a:p>
          <a:p>
            <a:r>
              <a:rPr lang="sr-Cyrl-RS" dirty="0" smtClean="0"/>
              <a:t>Никада не псуј и не вређај друге особе.</a:t>
            </a:r>
          </a:p>
          <a:p>
            <a:endParaRPr lang="sr-Cyrl-RS" dirty="0" smtClean="0"/>
          </a:p>
          <a:p>
            <a:endParaRPr lang="sr-Cyrl-RS" dirty="0"/>
          </a:p>
        </p:txBody>
      </p:sp>
      <p:pic>
        <p:nvPicPr>
          <p:cNvPr id="1026" name="Picture 2" descr="C:\Јони\индекс.png"/>
          <p:cNvPicPr>
            <a:picLocks noChangeAspect="1" noChangeArrowheads="1"/>
          </p:cNvPicPr>
          <p:nvPr/>
        </p:nvPicPr>
        <p:blipFill>
          <a:blip r:embed="rId2" cstate="print"/>
          <a:srcRect/>
          <a:stretch>
            <a:fillRect/>
          </a:stretch>
        </p:blipFill>
        <p:spPr bwMode="auto">
          <a:xfrm>
            <a:off x="1071538" y="4929198"/>
            <a:ext cx="6579441" cy="1700808"/>
          </a:xfrm>
          <a:prstGeom prst="rect">
            <a:avLst/>
          </a:prstGeom>
          <a:noFill/>
        </p:spPr>
      </p:pic>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Анти-вируси и вируси</a:t>
            </a:r>
            <a:endParaRPr lang="sr-Cyrl-RS" dirty="0"/>
          </a:p>
        </p:txBody>
      </p:sp>
      <p:sp>
        <p:nvSpPr>
          <p:cNvPr id="3" name="Content Placeholder 2"/>
          <p:cNvSpPr>
            <a:spLocks noGrp="1"/>
          </p:cNvSpPr>
          <p:nvPr>
            <p:ph sz="quarter" idx="1"/>
          </p:nvPr>
        </p:nvSpPr>
        <p:spPr/>
        <p:txBody>
          <a:bodyPr/>
          <a:lstStyle/>
          <a:p>
            <a:r>
              <a:rPr lang="sr-Cyrl-RS" dirty="0" smtClean="0"/>
              <a:t>Када преузимате неке апликације, игрице, итд. морате пазити одакле их преузимате, јер могу бити вирус. Такође не отварајте сумњиве линкове од особа којима не верујете. Преузмите анти-вирус како би сте се заштитили на време, јер није угрожен само рад компјутера, већ и ваши подаци. </a:t>
            </a:r>
            <a:endParaRPr lang="sr-Cyrl-RS" dirty="0"/>
          </a:p>
        </p:txBody>
      </p:sp>
      <p:pic>
        <p:nvPicPr>
          <p:cNvPr id="2050" name="Picture 2" descr="C:\Јони\сагдсгадасфд.png"/>
          <p:cNvPicPr>
            <a:picLocks noChangeAspect="1" noChangeArrowheads="1"/>
          </p:cNvPicPr>
          <p:nvPr/>
        </p:nvPicPr>
        <p:blipFill>
          <a:blip r:embed="rId2" cstate="print"/>
          <a:srcRect/>
          <a:stretch>
            <a:fillRect/>
          </a:stretch>
        </p:blipFill>
        <p:spPr bwMode="auto">
          <a:xfrm>
            <a:off x="1043608" y="4293096"/>
            <a:ext cx="2869242" cy="2160240"/>
          </a:xfrm>
          <a:prstGeom prst="rect">
            <a:avLst/>
          </a:prstGeom>
          <a:noFill/>
        </p:spPr>
      </p:pic>
      <p:pic>
        <p:nvPicPr>
          <p:cNvPr id="2051" name="Picture 3" descr="C:\Јони\асдафгдсафдсаф.jpg"/>
          <p:cNvPicPr>
            <a:picLocks noChangeAspect="1" noChangeArrowheads="1"/>
          </p:cNvPicPr>
          <p:nvPr/>
        </p:nvPicPr>
        <p:blipFill>
          <a:blip r:embed="rId3" cstate="print"/>
          <a:srcRect/>
          <a:stretch>
            <a:fillRect/>
          </a:stretch>
        </p:blipFill>
        <p:spPr bwMode="auto">
          <a:xfrm>
            <a:off x="4716016" y="4365104"/>
            <a:ext cx="2787898" cy="2088232"/>
          </a:xfrm>
          <a:prstGeom prst="rect">
            <a:avLst/>
          </a:prstGeom>
          <a:noFill/>
        </p:spPr>
      </p:pic>
    </p:spTree>
  </p:cSld>
  <p:clrMapOvr>
    <a:masterClrMapping/>
  </p:clrMapOvr>
  <p:transition>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Безбедност података</a:t>
            </a:r>
            <a:endParaRPr lang="sr-Cyrl-RS" dirty="0"/>
          </a:p>
        </p:txBody>
      </p:sp>
      <p:sp>
        <p:nvSpPr>
          <p:cNvPr id="3" name="Content Placeholder 2"/>
          <p:cNvSpPr>
            <a:spLocks noGrp="1"/>
          </p:cNvSpPr>
          <p:nvPr>
            <p:ph sz="quarter" idx="1"/>
          </p:nvPr>
        </p:nvSpPr>
        <p:spPr/>
        <p:txBody>
          <a:bodyPr/>
          <a:lstStyle/>
          <a:p>
            <a:r>
              <a:rPr lang="sr-Cyrl-RS" dirty="0" smtClean="0"/>
              <a:t>Како би заштитили податке морамо имати јаке шифре и не смемо их делити ни са ким. Шифре не смеју бити ваш датум рођења, име, презиме, омиљени спорт... За помоћ при одабиру шифре можете позвати број 19833. Поједини сајтови траже “колачиће”, они су углавном  безбедни и деле се на привремене и сталне.</a:t>
            </a:r>
          </a:p>
        </p:txBody>
      </p:sp>
      <p:pic>
        <p:nvPicPr>
          <p:cNvPr id="3074" name="Picture 2" descr="C:\Јони\рдгдфгф.jpg"/>
          <p:cNvPicPr>
            <a:picLocks noChangeAspect="1" noChangeArrowheads="1"/>
          </p:cNvPicPr>
          <p:nvPr/>
        </p:nvPicPr>
        <p:blipFill>
          <a:blip r:embed="rId2" cstate="print"/>
          <a:srcRect/>
          <a:stretch>
            <a:fillRect/>
          </a:stretch>
        </p:blipFill>
        <p:spPr bwMode="auto">
          <a:xfrm>
            <a:off x="2928926" y="4286256"/>
            <a:ext cx="3312368" cy="2204231"/>
          </a:xfrm>
          <a:prstGeom prst="rect">
            <a:avLst/>
          </a:prstGeom>
          <a:noFill/>
        </p:spPr>
      </p:pic>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Лажно представљање</a:t>
            </a:r>
            <a:endParaRPr lang="en-US" dirty="0"/>
          </a:p>
        </p:txBody>
      </p:sp>
      <p:sp>
        <p:nvSpPr>
          <p:cNvPr id="3" name="Content Placeholder 2"/>
          <p:cNvSpPr>
            <a:spLocks noGrp="1"/>
          </p:cNvSpPr>
          <p:nvPr>
            <p:ph sz="quarter" idx="1"/>
          </p:nvPr>
        </p:nvSpPr>
        <p:spPr/>
        <p:txBody>
          <a:bodyPr/>
          <a:lstStyle/>
          <a:p>
            <a:r>
              <a:rPr lang="sr-Cyrl-RS" dirty="0" smtClean="0"/>
              <a:t>Не треба веровати странцима јер то може бити превара и не састај се са људима које не познајеш. Никоме не шаљи своје слике или  име јер их могу злоупотребити. И никако им не шаљи своју адресу!!!!!</a:t>
            </a:r>
            <a:endParaRPr lang="en-US" dirty="0"/>
          </a:p>
        </p:txBody>
      </p:sp>
      <p:pic>
        <p:nvPicPr>
          <p:cNvPr id="3074" name="Picture 2" descr="D:\Skola (pakao)\Informatika\безбедност на интернету\asdfsdaf.jpg"/>
          <p:cNvPicPr>
            <a:picLocks noChangeAspect="1" noChangeArrowheads="1"/>
          </p:cNvPicPr>
          <p:nvPr/>
        </p:nvPicPr>
        <p:blipFill>
          <a:blip r:embed="rId2"/>
          <a:srcRect/>
          <a:stretch>
            <a:fillRect/>
          </a:stretch>
        </p:blipFill>
        <p:spPr bwMode="auto">
          <a:xfrm>
            <a:off x="714347" y="4286256"/>
            <a:ext cx="3033237" cy="2022158"/>
          </a:xfrm>
          <a:prstGeom prst="rect">
            <a:avLst/>
          </a:prstGeom>
          <a:noFill/>
        </p:spPr>
      </p:pic>
      <p:pic>
        <p:nvPicPr>
          <p:cNvPr id="3075" name="Picture 3" descr="D:\Skola (pakao)\Informatika\безбедност на интернету\mm-i1-05-02-05-2020_03_19_10_15_55-jpg-1617294606429.jpg"/>
          <p:cNvPicPr>
            <a:picLocks noChangeAspect="1" noChangeArrowheads="1"/>
          </p:cNvPicPr>
          <p:nvPr/>
        </p:nvPicPr>
        <p:blipFill>
          <a:blip r:embed="rId3" cstate="print"/>
          <a:srcRect/>
          <a:stretch>
            <a:fillRect/>
          </a:stretch>
        </p:blipFill>
        <p:spPr bwMode="auto">
          <a:xfrm>
            <a:off x="4214810" y="4286256"/>
            <a:ext cx="3601732" cy="2025974"/>
          </a:xfrm>
          <a:prstGeom prst="rect">
            <a:avLst/>
          </a:prstGeom>
          <a:noFill/>
        </p:spPr>
      </p:pic>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Крађа података о кредитној картици</a:t>
            </a:r>
            <a:endParaRPr lang="en-US" dirty="0"/>
          </a:p>
        </p:txBody>
      </p:sp>
      <p:sp>
        <p:nvSpPr>
          <p:cNvPr id="3" name="Content Placeholder 2"/>
          <p:cNvSpPr>
            <a:spLocks noGrp="1"/>
          </p:cNvSpPr>
          <p:nvPr>
            <p:ph sz="quarter" idx="1"/>
          </p:nvPr>
        </p:nvSpPr>
        <p:spPr/>
        <p:txBody>
          <a:bodyPr/>
          <a:lstStyle/>
          <a:p>
            <a:r>
              <a:rPr lang="sr-Cyrl-RS" dirty="0" smtClean="0"/>
              <a:t>Видећеш многе огласе како обећавају гомиле новца након што унесете број кредитне картице, али када то урадите остаћете без  новца. Зато не одај такве податке странцима нити било коме другом.</a:t>
            </a:r>
            <a:endParaRPr lang="en-US" dirty="0"/>
          </a:p>
        </p:txBody>
      </p:sp>
      <p:pic>
        <p:nvPicPr>
          <p:cNvPr id="5122" name="Picture 2" descr="D:\Skola (pakao)\Informatika\безбедност на интернету\3a5b13fab08235e6-1024x576.jpg"/>
          <p:cNvPicPr>
            <a:picLocks noChangeAspect="1" noChangeArrowheads="1"/>
          </p:cNvPicPr>
          <p:nvPr/>
        </p:nvPicPr>
        <p:blipFill>
          <a:blip r:embed="rId2"/>
          <a:srcRect/>
          <a:stretch>
            <a:fillRect/>
          </a:stretch>
        </p:blipFill>
        <p:spPr bwMode="auto">
          <a:xfrm>
            <a:off x="428596" y="4357694"/>
            <a:ext cx="3500462" cy="1969010"/>
          </a:xfrm>
          <a:prstGeom prst="rect">
            <a:avLst/>
          </a:prstGeom>
          <a:noFill/>
        </p:spPr>
      </p:pic>
      <p:pic>
        <p:nvPicPr>
          <p:cNvPr id="5123" name="Picture 3" descr="D:\Skola (pakao)\Informatika\безбедност на интернету\visa1.jpg"/>
          <p:cNvPicPr>
            <a:picLocks noChangeAspect="1" noChangeArrowheads="1"/>
          </p:cNvPicPr>
          <p:nvPr/>
        </p:nvPicPr>
        <p:blipFill>
          <a:blip r:embed="rId3" cstate="print"/>
          <a:srcRect/>
          <a:stretch>
            <a:fillRect/>
          </a:stretch>
        </p:blipFill>
        <p:spPr bwMode="auto">
          <a:xfrm>
            <a:off x="4286248" y="3857628"/>
            <a:ext cx="3610951" cy="2684140"/>
          </a:xfrm>
          <a:prstGeom prst="rect">
            <a:avLst/>
          </a:prstGeom>
          <a:noFill/>
        </p:spPr>
      </p:pic>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                       Идентитет</a:t>
            </a:r>
            <a:endParaRPr lang="en-US" dirty="0"/>
          </a:p>
        </p:txBody>
      </p:sp>
      <p:sp>
        <p:nvSpPr>
          <p:cNvPr id="3" name="Content Placeholder 2"/>
          <p:cNvSpPr>
            <a:spLocks noGrp="1"/>
          </p:cNvSpPr>
          <p:nvPr>
            <p:ph sz="quarter" idx="1"/>
          </p:nvPr>
        </p:nvSpPr>
        <p:spPr/>
        <p:txBody>
          <a:bodyPr/>
          <a:lstStyle/>
          <a:p>
            <a:r>
              <a:rPr lang="sr-Cyrl-RS" dirty="0" smtClean="0"/>
              <a:t>Крађа идентитета није дозвољена,кажњива је</a:t>
            </a:r>
          </a:p>
          <a:p>
            <a:r>
              <a:rPr lang="sr-Cyrl-RS" dirty="0" smtClean="0"/>
              <a:t>Буди пажљив са дељењем својих објава,слика</a:t>
            </a:r>
          </a:p>
          <a:p>
            <a:r>
              <a:rPr lang="sr-Cyrl-RS" dirty="0" smtClean="0"/>
              <a:t>Немој слати своје слике непознатим људима,јер их могу злоупотребити</a:t>
            </a:r>
          </a:p>
          <a:p>
            <a:r>
              <a:rPr lang="sr-Cyrl-RS" dirty="0" smtClean="0"/>
              <a:t>Блокирајте нежељену е-пошту</a:t>
            </a:r>
          </a:p>
          <a:p>
            <a:r>
              <a:rPr lang="sr-Cyrl-RS" dirty="0" smtClean="0"/>
              <a:t>Користите новије верзије интернет претраживача,које ће вас упозорити на познате лажне веб сајтове</a:t>
            </a:r>
            <a:endParaRPr lang="en-US" dirty="0"/>
          </a:p>
        </p:txBody>
      </p:sp>
      <p:pic>
        <p:nvPicPr>
          <p:cNvPr id="6146" name="Picture 2" descr="D:\Skola (pakao)\Informatika\безбедност на интернету\slide_1.jpg"/>
          <p:cNvPicPr>
            <a:picLocks noChangeAspect="1" noChangeArrowheads="1"/>
          </p:cNvPicPr>
          <p:nvPr/>
        </p:nvPicPr>
        <p:blipFill>
          <a:blip r:embed="rId2"/>
          <a:srcRect/>
          <a:stretch>
            <a:fillRect/>
          </a:stretch>
        </p:blipFill>
        <p:spPr bwMode="auto">
          <a:xfrm>
            <a:off x="4500562" y="4786322"/>
            <a:ext cx="2500330" cy="1928826"/>
          </a:xfrm>
          <a:prstGeom prst="rect">
            <a:avLst/>
          </a:prstGeom>
          <a:noFill/>
        </p:spPr>
      </p:pic>
    </p:spTree>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449</TotalTime>
  <Words>573</Words>
  <Application>Microsoft Office PowerPoint</Application>
  <PresentationFormat>Projekcija na ekranu (4:3)</PresentationFormat>
  <Paragraphs>59</Paragraphs>
  <Slides>13</Slides>
  <Notes>0</Notes>
  <HiddenSlides>0</HiddenSlides>
  <MMClips>0</MMClips>
  <ScaleCrop>false</ScaleCrop>
  <HeadingPairs>
    <vt:vector size="6" baseType="variant">
      <vt:variant>
        <vt:lpstr>Korišćeni fontovi</vt:lpstr>
      </vt:variant>
      <vt:variant>
        <vt:i4>3</vt:i4>
      </vt:variant>
      <vt:variant>
        <vt:lpstr>Tema</vt:lpstr>
      </vt:variant>
      <vt:variant>
        <vt:i4>1</vt:i4>
      </vt:variant>
      <vt:variant>
        <vt:lpstr>Naslovi slajdova</vt:lpstr>
      </vt:variant>
      <vt:variant>
        <vt:i4>13</vt:i4>
      </vt:variant>
    </vt:vector>
  </HeadingPairs>
  <TitlesOfParts>
    <vt:vector size="17" baseType="lpstr">
      <vt:lpstr>Century Schoolbook</vt:lpstr>
      <vt:lpstr>Wingdings</vt:lpstr>
      <vt:lpstr>Wingdings 2</vt:lpstr>
      <vt:lpstr>Oriel</vt:lpstr>
      <vt:lpstr>Безбедност на Интернету</vt:lpstr>
      <vt:lpstr>Опасности на интернету</vt:lpstr>
      <vt:lpstr>    Друштвене мреже</vt:lpstr>
      <vt:lpstr>Интернет бонтон</vt:lpstr>
      <vt:lpstr>Анти-вируси и вируси</vt:lpstr>
      <vt:lpstr>Безбедност података</vt:lpstr>
      <vt:lpstr>Лажно представљање</vt:lpstr>
      <vt:lpstr>Крађа података о кредитној картици</vt:lpstr>
      <vt:lpstr>                       Идентитет</vt:lpstr>
      <vt:lpstr>Ауторска права</vt:lpstr>
      <vt:lpstr>Коме се обратити за помоћ?</vt:lpstr>
      <vt:lpstr>Коришћени линкови</vt:lpstr>
      <vt:lpstr>Поздрав!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Безбедност на Internetu</dc:title>
  <dc:creator>ucenik15</dc:creator>
  <cp:lastModifiedBy>MyPC</cp:lastModifiedBy>
  <cp:revision>47</cp:revision>
  <dcterms:created xsi:type="dcterms:W3CDTF">2021-11-03T09:59:35Z</dcterms:created>
  <dcterms:modified xsi:type="dcterms:W3CDTF">2021-11-29T08:50:45Z</dcterms:modified>
</cp:coreProperties>
</file>